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0" r:id="rId19"/>
    <p:sldId id="272" r:id="rId20"/>
    <p:sldId id="273" r:id="rId21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2A49F7-4E43-46A8-9993-36C38BECD066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68AF89-B0F2-4F2B-9711-594FDEC70A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77F26A-E982-47E7-8BD3-0B1E8A9CBB12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F06025-C85F-4842-83A8-BD8E601D57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9CC60-FB41-4F0A-9DC8-A19812934162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C2486-C0EA-4C7C-BE24-49548DB17F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33D8A-67F4-4F19-B0A9-AC6330B48978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247CB-9F54-4682-B921-0513020DFE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745FE-5641-496A-B521-1D9996F432FF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71723-DB6B-436E-A54A-95AF7E153B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79FC3-F7D8-4396-8F2F-DCB1F9FB124A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78A3-615C-4571-8E2C-B552E5EC86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BC5B2-3CD4-41EC-A183-4B37699C1626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3D5E6-7AE5-486C-AB5A-25C7906519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DAF48-C4B5-4B44-BC0B-B2EB191EF0C5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B4106-4FF7-48B0-B8F9-BB66A42D12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D727C-0E7E-4ED2-AEEE-B0DE7E5B3F7A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4003-70B9-4C41-B2A5-E8A51C9FBD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5A9A-4263-4631-8FFC-FE6B9E04E2AC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A4B6E-B991-4707-8BC5-2631A043E2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1E0C6-F963-494C-B4D7-8A2DF18DFE43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2E226-BDA1-4D69-AE69-323A3718F9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41607-61BC-4D9B-84BB-A63E86EBCB0E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2736E-45CD-4312-91EC-27EDADD0CD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771E9-ED51-4E36-BE75-AB8C2BF2A583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10668-DA63-4A63-ACAB-5C210EF58E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D81A53-9320-4C36-AB93-5B46D8EAE5E1}" type="datetimeFigureOut">
              <a:rPr lang="it-IT"/>
              <a:pPr>
                <a:defRPr/>
              </a:pPr>
              <a:t>19/04/2012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374EBC-4644-424F-A1CA-4AEFF6F606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ssogiocattoli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15362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88913"/>
            <a:ext cx="3530600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contenuto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baseline="30000" smtClean="0"/>
          </a:p>
          <a:p>
            <a:endParaRPr lang="it-IT" baseline="30000" smtClean="0"/>
          </a:p>
          <a:p>
            <a:endParaRPr lang="it-IT" baseline="30000" smtClean="0"/>
          </a:p>
          <a:p>
            <a:endParaRPr lang="it-IT" baseline="30000" smtClean="0"/>
          </a:p>
          <a:p>
            <a:endParaRPr lang="it-IT" baseline="30000" smtClean="0"/>
          </a:p>
          <a:p>
            <a:endParaRPr lang="it-IT" baseline="30000" smtClean="0"/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it-IT" baseline="30000" smtClean="0">
                <a:latin typeface="Times New Roman" pitchFamily="18" charset="0"/>
                <a:cs typeface="Times New Roman" pitchFamily="18" charset="0"/>
              </a:rPr>
              <a:t>UNIONCAMERE DEL VENETO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baseline="300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it-IT" baseline="30000" smtClean="0">
                <a:latin typeface="Times New Roman" pitchFamily="18" charset="0"/>
                <a:cs typeface="Times New Roman" pitchFamily="18" charset="0"/>
              </a:rPr>
              <a:t>VENEZIA-MARGHERA: 23 APRILE 2012</a:t>
            </a:r>
          </a:p>
          <a:p>
            <a:pPr algn="ctr">
              <a:buFont typeface="Arial" charset="0"/>
              <a:buNone/>
            </a:pPr>
            <a:endParaRPr lang="it-IT" baseline="30000" smtClean="0"/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it-IT" baseline="30000" smtClean="0"/>
              <a:t>GIOVANNI BATTISTA ORSI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it-IT" baseline="30000" smtClean="0"/>
          </a:p>
        </p:txBody>
      </p:sp>
      <p:sp>
        <p:nvSpPr>
          <p:cNvPr id="11" name="Rettangolo arrotondato 10"/>
          <p:cNvSpPr/>
          <p:nvPr/>
        </p:nvSpPr>
        <p:spPr>
          <a:xfrm>
            <a:off x="1979613" y="1989138"/>
            <a:ext cx="5184775" cy="15621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cap="small" dirty="0"/>
              <a:t>     Direttiva  2009/48/CE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cap="small" dirty="0"/>
              <a:t>“Sicurezza Giocattoli”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cap="small" dirty="0"/>
              <a:t>D. </a:t>
            </a:r>
            <a:r>
              <a:rPr lang="it-IT" sz="2800" cap="small" dirty="0" err="1"/>
              <a:t>Lgs</a:t>
            </a:r>
            <a:r>
              <a:rPr lang="it-IT" sz="2800" cap="small" dirty="0"/>
              <a:t> 11 Aprile 2011 </a:t>
            </a:r>
            <a:r>
              <a:rPr lang="it-IT" sz="2800" cap="small" dirty="0" err="1"/>
              <a:t>N°</a:t>
            </a:r>
            <a:r>
              <a:rPr lang="it-IT" sz="2800" cap="small" dirty="0"/>
              <a:t>. 54”</a:t>
            </a:r>
            <a:endParaRPr lang="it-IT" sz="2800" cap="small" dirty="0"/>
          </a:p>
        </p:txBody>
      </p:sp>
      <p:sp>
        <p:nvSpPr>
          <p:cNvPr id="6" name="Freccia circolare a destra 5"/>
          <p:cNvSpPr/>
          <p:nvPr/>
        </p:nvSpPr>
        <p:spPr>
          <a:xfrm>
            <a:off x="2051720" y="2276872"/>
            <a:ext cx="432048" cy="1008112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Obblighi del Distributore: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 smtClean="0"/>
              <a:t>Prima di mettere un giocattolo a disposizione del mercato </a:t>
            </a:r>
            <a:r>
              <a:rPr lang="it-IT" sz="2000" dirty="0" smtClean="0">
                <a:solidFill>
                  <a:srgbClr val="FF0000"/>
                </a:solidFill>
              </a:rPr>
              <a:t>deve verificare</a:t>
            </a:r>
            <a:r>
              <a:rPr lang="it-IT" sz="2000" dirty="0" smtClean="0"/>
              <a:t>  che il giocattolo sia accompagnato da                                                 sulla sicurezza in una  lingua  facilmente comprensibile per il consumatore.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romanUcPeriod"/>
              <a:defRPr/>
            </a:pPr>
            <a:endParaRPr lang="it-IT" sz="2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romanUcPeriod"/>
              <a:defRPr/>
            </a:pPr>
            <a:endParaRPr lang="it-IT" sz="2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romanUcPeriod"/>
              <a:defRPr/>
            </a:pPr>
            <a:endParaRPr lang="it-IT" sz="20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romanUcPeriod"/>
              <a:defRPr/>
            </a:pPr>
            <a:endParaRPr lang="it-IT" sz="2000" dirty="0" smtClean="0"/>
          </a:p>
        </p:txBody>
      </p:sp>
      <p:pic>
        <p:nvPicPr>
          <p:cNvPr id="24579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4643438" y="2781300"/>
            <a:ext cx="2520950" cy="287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istruzioni e informazioni</a:t>
            </a:r>
            <a:endParaRPr lang="it-IT" dirty="0"/>
          </a:p>
        </p:txBody>
      </p:sp>
      <p:cxnSp>
        <p:nvCxnSpPr>
          <p:cNvPr id="7" name="Connettore 2 6"/>
          <p:cNvCxnSpPr>
            <a:stCxn id="5" idx="2"/>
          </p:cNvCxnSpPr>
          <p:nvPr/>
        </p:nvCxnSpPr>
        <p:spPr>
          <a:xfrm flipH="1">
            <a:off x="5867400" y="3068638"/>
            <a:ext cx="36513" cy="100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arrotondato 12"/>
          <p:cNvSpPr/>
          <p:nvPr/>
        </p:nvSpPr>
        <p:spPr>
          <a:xfrm>
            <a:off x="468313" y="4149725"/>
            <a:ext cx="7775575" cy="287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00" dirty="0"/>
              <a:t>Istruzioni per  l’            , per il                                per il                                             e per la  </a:t>
            </a:r>
            <a:endParaRPr lang="it-IT" sz="1500" dirty="0"/>
          </a:p>
        </p:txBody>
      </p:sp>
      <p:cxnSp>
        <p:nvCxnSpPr>
          <p:cNvPr id="15" name="Connettore 2 14"/>
          <p:cNvCxnSpPr>
            <a:stCxn id="5" idx="2"/>
            <a:endCxn id="26" idx="0"/>
          </p:cNvCxnSpPr>
          <p:nvPr/>
        </p:nvCxnSpPr>
        <p:spPr>
          <a:xfrm>
            <a:off x="5903913" y="3068638"/>
            <a:ext cx="277812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arrotondato 25"/>
          <p:cNvSpPr/>
          <p:nvPr/>
        </p:nvSpPr>
        <p:spPr>
          <a:xfrm>
            <a:off x="4140200" y="3573463"/>
            <a:ext cx="4083050" cy="2873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/>
              <a:t>Parte integrante del giocattolo, corretto uso</a:t>
            </a:r>
            <a:endParaRPr lang="it-IT" sz="1600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1331913" y="3500438"/>
            <a:ext cx="2087562" cy="2889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lingua italiana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3203575" y="2924175"/>
            <a:ext cx="1439863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endCxn id="13" idx="0"/>
          </p:cNvCxnSpPr>
          <p:nvPr/>
        </p:nvCxnSpPr>
        <p:spPr>
          <a:xfrm>
            <a:off x="2339975" y="3789363"/>
            <a:ext cx="2016125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endCxn id="12" idx="0"/>
          </p:cNvCxnSpPr>
          <p:nvPr/>
        </p:nvCxnSpPr>
        <p:spPr>
          <a:xfrm flipH="1">
            <a:off x="2376488" y="3357563"/>
            <a:ext cx="466725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itaglia angolo diagonale rettangolo 56"/>
          <p:cNvSpPr/>
          <p:nvPr/>
        </p:nvSpPr>
        <p:spPr>
          <a:xfrm>
            <a:off x="7164388" y="4149725"/>
            <a:ext cx="1152525" cy="287338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sicurezza</a:t>
            </a:r>
            <a:endParaRPr lang="it-IT" dirty="0"/>
          </a:p>
        </p:txBody>
      </p:sp>
      <p:cxnSp>
        <p:nvCxnSpPr>
          <p:cNvPr id="59" name="Connettore 2 58"/>
          <p:cNvCxnSpPr>
            <a:stCxn id="13" idx="2"/>
          </p:cNvCxnSpPr>
          <p:nvPr/>
        </p:nvCxnSpPr>
        <p:spPr>
          <a:xfrm>
            <a:off x="4356100" y="4437063"/>
            <a:ext cx="0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ttangolo arrotondato 71"/>
          <p:cNvSpPr/>
          <p:nvPr/>
        </p:nvSpPr>
        <p:spPr>
          <a:xfrm>
            <a:off x="4643438" y="4149725"/>
            <a:ext cx="1728787" cy="287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funzionamento</a:t>
            </a:r>
            <a:endParaRPr lang="it-IT" dirty="0"/>
          </a:p>
        </p:txBody>
      </p:sp>
      <p:sp>
        <p:nvSpPr>
          <p:cNvPr id="74" name="Rettangolo arrotondato 73"/>
          <p:cNvSpPr/>
          <p:nvPr/>
        </p:nvSpPr>
        <p:spPr>
          <a:xfrm>
            <a:off x="2843213" y="4149725"/>
            <a:ext cx="1223962" cy="2873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montaggio</a:t>
            </a:r>
            <a:endParaRPr lang="it-IT" dirty="0"/>
          </a:p>
        </p:txBody>
      </p:sp>
      <p:sp>
        <p:nvSpPr>
          <p:cNvPr id="75" name="Rettangolo arrotondato 74"/>
          <p:cNvSpPr/>
          <p:nvPr/>
        </p:nvSpPr>
        <p:spPr>
          <a:xfrm>
            <a:off x="1763713" y="4149725"/>
            <a:ext cx="576262" cy="28733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uso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1557338"/>
            <a:ext cx="7921625" cy="4895850"/>
          </a:xfrm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                                                                                 </a:t>
            </a:r>
            <a:endParaRPr lang="it-IT" sz="2400" dirty="0"/>
          </a:p>
        </p:txBody>
      </p:sp>
      <p:pic>
        <p:nvPicPr>
          <p:cNvPr id="25603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603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cumento 4"/>
          <p:cNvSpPr/>
          <p:nvPr/>
        </p:nvSpPr>
        <p:spPr>
          <a:xfrm>
            <a:off x="827088" y="1700213"/>
            <a:ext cx="2066925" cy="720725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ISTRUZIONI</a:t>
            </a:r>
            <a:endParaRPr lang="it-IT" dirty="0"/>
          </a:p>
        </p:txBody>
      </p:sp>
      <p:sp>
        <p:nvSpPr>
          <p:cNvPr id="6" name="Documento 5"/>
          <p:cNvSpPr/>
          <p:nvPr/>
        </p:nvSpPr>
        <p:spPr>
          <a:xfrm>
            <a:off x="5724525" y="1700213"/>
            <a:ext cx="1849438" cy="720725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INFORMAZIONI</a:t>
            </a:r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>
            <a:off x="539750" y="2781300"/>
            <a:ext cx="2808288" cy="13684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/>
              <a:t>per</a:t>
            </a:r>
            <a:r>
              <a:rPr lang="it-IT" sz="1400" b="1" dirty="0"/>
              <a:t> USO </a:t>
            </a:r>
            <a:r>
              <a:rPr lang="it-IT" sz="1400" dirty="0"/>
              <a:t>sicuro ed efficace del giocattolo  per consentire al consumatore di montare, installare, far funzionare , conservare, </a:t>
            </a:r>
            <a:r>
              <a:rPr lang="it-IT" sz="1400" dirty="0" err="1"/>
              <a:t>manutenere</a:t>
            </a:r>
            <a:r>
              <a:rPr lang="it-IT" sz="1400" dirty="0"/>
              <a:t>, riparare e smaltire il prodotto   </a:t>
            </a:r>
            <a:endParaRPr lang="it-IT" sz="1400" dirty="0"/>
          </a:p>
        </p:txBody>
      </p:sp>
      <p:cxnSp>
        <p:nvCxnSpPr>
          <p:cNvPr id="9" name="Connettore 2 8"/>
          <p:cNvCxnSpPr>
            <a:stCxn id="5" idx="3"/>
            <a:endCxn id="6" idx="1"/>
          </p:cNvCxnSpPr>
          <p:nvPr/>
        </p:nvCxnSpPr>
        <p:spPr>
          <a:xfrm>
            <a:off x="2894013" y="2060575"/>
            <a:ext cx="28305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arrotondato 12"/>
          <p:cNvSpPr/>
          <p:nvPr/>
        </p:nvSpPr>
        <p:spPr>
          <a:xfrm>
            <a:off x="539750" y="4652963"/>
            <a:ext cx="2808288" cy="1008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/>
              <a:t>per </a:t>
            </a:r>
            <a:r>
              <a:rPr lang="it-IT" sz="1400" b="1" dirty="0"/>
              <a:t>MONTAGGIO </a:t>
            </a:r>
            <a:r>
              <a:rPr lang="it-IT" sz="1400" dirty="0"/>
              <a:t>comprendono le spiegazioni sui componenti, le competenze  di montaggio e gli strumenti specifici</a:t>
            </a:r>
            <a:endParaRPr lang="it-IT" sz="1400" dirty="0"/>
          </a:p>
        </p:txBody>
      </p:sp>
      <p:sp>
        <p:nvSpPr>
          <p:cNvPr id="24" name="Rettangolo arrotondato 23"/>
          <p:cNvSpPr/>
          <p:nvPr/>
        </p:nvSpPr>
        <p:spPr>
          <a:xfrm>
            <a:off x="5076825" y="2781300"/>
            <a:ext cx="2808288" cy="13684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/>
              <a:t>per</a:t>
            </a:r>
            <a:r>
              <a:rPr lang="it-IT" sz="1400" b="1" dirty="0"/>
              <a:t> FUNZIONAMENTO</a:t>
            </a:r>
            <a:r>
              <a:rPr lang="it-IT" sz="1400" dirty="0"/>
              <a:t> contengono informazioni sulle limitazioni d’uso, sui dispositivi di protezione individuale obbligatori, sulla manutenzione e la pulizia, la riparazione, ecc. </a:t>
            </a:r>
            <a:endParaRPr lang="it-IT" sz="1400" dirty="0"/>
          </a:p>
        </p:txBody>
      </p:sp>
      <p:sp>
        <p:nvSpPr>
          <p:cNvPr id="29" name="Rettangolo arrotondato 28"/>
          <p:cNvSpPr/>
          <p:nvPr/>
        </p:nvSpPr>
        <p:spPr>
          <a:xfrm>
            <a:off x="5292725" y="4581525"/>
            <a:ext cx="2592388" cy="10795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/>
              <a:t>Sulla </a:t>
            </a:r>
            <a:r>
              <a:rPr lang="it-IT" sz="1400" b="1" dirty="0"/>
              <a:t>SICUREZZA </a:t>
            </a:r>
            <a:r>
              <a:rPr lang="it-IT" sz="1400" dirty="0"/>
              <a:t>devono consentire  di usare il giocattolo in sicurezza e contribuire a evitare rischi al bambino o danni al prodotto</a:t>
            </a:r>
            <a:endParaRPr lang="it-IT" sz="1400" dirty="0"/>
          </a:p>
        </p:txBody>
      </p:sp>
      <p:sp>
        <p:nvSpPr>
          <p:cNvPr id="30" name="Triangolo isoscele 29"/>
          <p:cNvSpPr/>
          <p:nvPr/>
        </p:nvSpPr>
        <p:spPr>
          <a:xfrm rot="10800000">
            <a:off x="3995738" y="2060575"/>
            <a:ext cx="792162" cy="4318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32" name="Connettore 2 31"/>
          <p:cNvCxnSpPr>
            <a:stCxn id="30" idx="0"/>
          </p:cNvCxnSpPr>
          <p:nvPr/>
        </p:nvCxnSpPr>
        <p:spPr>
          <a:xfrm>
            <a:off x="4392613" y="2492375"/>
            <a:ext cx="34925" cy="3457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7" idx="3"/>
            <a:endCxn id="24" idx="1"/>
          </p:cNvCxnSpPr>
          <p:nvPr/>
        </p:nvCxnSpPr>
        <p:spPr>
          <a:xfrm>
            <a:off x="3348038" y="3465513"/>
            <a:ext cx="172878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V="1">
            <a:off x="3348038" y="5084763"/>
            <a:ext cx="1944687" cy="365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tangolo arrotondato 60"/>
          <p:cNvSpPr/>
          <p:nvPr/>
        </p:nvSpPr>
        <p:spPr>
          <a:xfrm>
            <a:off x="1116013" y="5949950"/>
            <a:ext cx="6551612" cy="3587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/>
              <a:t>Se non sono necessarie istruzioni o informazioni, tale documentazione non va aggiunta</a:t>
            </a:r>
            <a:endParaRPr lang="it-IT" sz="1400" dirty="0"/>
          </a:p>
        </p:txBody>
      </p:sp>
      <p:sp>
        <p:nvSpPr>
          <p:cNvPr id="18" name="Stella a 4 punte 17"/>
          <p:cNvSpPr/>
          <p:nvPr/>
        </p:nvSpPr>
        <p:spPr>
          <a:xfrm>
            <a:off x="4356100" y="5013325"/>
            <a:ext cx="144463" cy="215900"/>
          </a:xfrm>
          <a:prstGeom prst="star4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9" name="Stella a 4 punte 18"/>
          <p:cNvSpPr/>
          <p:nvPr/>
        </p:nvSpPr>
        <p:spPr>
          <a:xfrm>
            <a:off x="4356100" y="3357563"/>
            <a:ext cx="122238" cy="193675"/>
          </a:xfrm>
          <a:prstGeom prst="star4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ULTERIORI OBBLIGHI DEL DISTRIBUTORE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 smtClean="0"/>
              <a:t>Prima di mettere un giocattolo a disposizione del mercato </a:t>
            </a:r>
            <a:r>
              <a:rPr lang="it-IT" sz="2000" b="1" dirty="0" smtClean="0">
                <a:solidFill>
                  <a:srgbClr val="FF0000"/>
                </a:solidFill>
              </a:rPr>
              <a:t>deve verificare</a:t>
            </a:r>
            <a:r>
              <a:rPr lang="it-IT" sz="2000" dirty="0" smtClean="0">
                <a:solidFill>
                  <a:srgbClr val="FF0000"/>
                </a:solidFill>
              </a:rPr>
              <a:t>  </a:t>
            </a:r>
            <a:r>
              <a:rPr lang="it-IT" sz="2000" dirty="0" smtClean="0"/>
              <a:t>che il giocattolo sia                               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 smtClean="0"/>
              <a:t>Prima di mettere un giocattolo a disposizione del mercato </a:t>
            </a:r>
            <a:r>
              <a:rPr lang="it-IT" sz="2000" b="1" dirty="0" smtClean="0">
                <a:solidFill>
                  <a:srgbClr val="FF0000"/>
                </a:solidFill>
              </a:rPr>
              <a:t>deve assicurarsi </a:t>
            </a:r>
            <a:r>
              <a:rPr lang="it-IT" sz="2000" dirty="0" smtClean="0"/>
              <a:t>che           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 smtClean="0"/>
              <a:t>                                                                          abbiano assolto i loro compiti: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 smtClean="0"/>
              <a:t>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 smtClean="0"/>
              <a:t>Se esiste il </a:t>
            </a:r>
            <a:r>
              <a:rPr lang="it-IT" sz="2000" b="1" dirty="0" smtClean="0"/>
              <a:t>dubbio</a:t>
            </a:r>
            <a:r>
              <a:rPr lang="it-IT" sz="2000" dirty="0" smtClean="0"/>
              <a:t> che il prodotto ricada nella </a:t>
            </a:r>
            <a:r>
              <a:rPr lang="it-IT" sz="2000" b="1" dirty="0" smtClean="0"/>
              <a:t>“Zona Grigia”</a:t>
            </a:r>
            <a:r>
              <a:rPr lang="it-IT" sz="2000" dirty="0" smtClean="0"/>
              <a:t>, il distributore </a:t>
            </a:r>
            <a:r>
              <a:rPr lang="it-IT" sz="2000" b="1" dirty="0" smtClean="0">
                <a:solidFill>
                  <a:srgbClr val="FF0000"/>
                </a:solidFill>
              </a:rPr>
              <a:t>DEVE</a:t>
            </a:r>
            <a:r>
              <a:rPr lang="it-IT" sz="2000" dirty="0" smtClean="0"/>
              <a:t> sempre chiedere al fabbricante/importatore spiegazioni sull’assenza di qualsiasi marchio.</a:t>
            </a:r>
            <a:endParaRPr lang="it-IT" sz="2000" dirty="0"/>
          </a:p>
        </p:txBody>
      </p:sp>
      <p:pic>
        <p:nvPicPr>
          <p:cNvPr id="26627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arrotondato 4"/>
          <p:cNvSpPr/>
          <p:nvPr/>
        </p:nvSpPr>
        <p:spPr>
          <a:xfrm>
            <a:off x="2555875" y="2565400"/>
            <a:ext cx="1584325" cy="3587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marcato “CE”</a:t>
            </a:r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1403350" y="3429000"/>
            <a:ext cx="2881313" cy="2159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Fabbricante e/o Importatore </a:t>
            </a:r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>
            <a:off x="468313" y="3860800"/>
            <a:ext cx="3959225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loro nome, marchio registrato, indirizzo</a:t>
            </a:r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 rot="10800000" flipV="1">
            <a:off x="468313" y="4797425"/>
            <a:ext cx="5111750" cy="3603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 err="1"/>
              <a:t>N°</a:t>
            </a:r>
            <a:r>
              <a:rPr lang="it-IT" dirty="0"/>
              <a:t>. di lotto o articolo o altro elemento identificativo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5795963" y="4292600"/>
            <a:ext cx="2952750" cy="2889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TRACCIABILITÁ del giocattolo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2555875" y="3644900"/>
            <a:ext cx="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7" idx="3"/>
            <a:endCxn id="9" idx="1"/>
          </p:cNvCxnSpPr>
          <p:nvPr/>
        </p:nvCxnSpPr>
        <p:spPr>
          <a:xfrm>
            <a:off x="4427538" y="4076700"/>
            <a:ext cx="1368425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8" idx="1"/>
            <a:endCxn id="9" idx="1"/>
          </p:cNvCxnSpPr>
          <p:nvPr/>
        </p:nvCxnSpPr>
        <p:spPr>
          <a:xfrm flipV="1">
            <a:off x="5580063" y="4437063"/>
            <a:ext cx="215900" cy="539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3348038" y="3644900"/>
            <a:ext cx="0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5" idx="1"/>
          </p:cNvCxnSpPr>
          <p:nvPr/>
        </p:nvCxnSpPr>
        <p:spPr>
          <a:xfrm>
            <a:off x="2195513" y="2708275"/>
            <a:ext cx="360362" cy="36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it-IT" sz="2400" u="sng" smtClean="0"/>
              <a:t>AI DISTRIBUTORI NON È RICHIESTO DI TENERE</a:t>
            </a:r>
          </a:p>
          <a:p>
            <a:pPr algn="ctr">
              <a:buFont typeface="Arial" charset="0"/>
              <a:buNone/>
            </a:pPr>
            <a:r>
              <a:rPr lang="it-IT" sz="2400" u="sng" smtClean="0"/>
              <a:t> LA DOCUMENTAZIONE TECNICA</a:t>
            </a:r>
          </a:p>
          <a:p>
            <a:pPr algn="ctr">
              <a:buFont typeface="Arial" charset="0"/>
              <a:buNone/>
            </a:pPr>
            <a:r>
              <a:rPr lang="it-IT" sz="2400" smtClean="0"/>
              <a:t>MA:</a:t>
            </a:r>
          </a:p>
          <a:p>
            <a:pPr algn="ctr">
              <a:buFont typeface="Arial" charset="0"/>
              <a:buNone/>
            </a:pPr>
            <a:r>
              <a:rPr lang="it-IT" sz="1600" smtClean="0"/>
              <a:t>Articolo 7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</p:txBody>
      </p:sp>
      <p:pic>
        <p:nvPicPr>
          <p:cNvPr id="27651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arrotondato 4"/>
          <p:cNvSpPr/>
          <p:nvPr/>
        </p:nvSpPr>
        <p:spPr>
          <a:xfrm>
            <a:off x="971550" y="3213100"/>
            <a:ext cx="7129463" cy="21605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Comma 5°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I distributori, a seguito di una richiesta motivata di un’autorità nazionale competente , forniscono a quest’ultima tutte le informazioni  e la documentazione necessarie per dimostrare la conformità del giocattolo. Essi cooperano con tali autorità, su richiesta di quest’ultima, a qualsiasi azione intrapresa per eliminare i rischi presentati dai giocattoli che essi hanno messo a disposizione sul mercato 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Infine: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I distributori </a:t>
            </a:r>
            <a:r>
              <a:rPr lang="it-IT" sz="2400" dirty="0" smtClean="0">
                <a:solidFill>
                  <a:srgbClr val="FF0000"/>
                </a:solidFill>
              </a:rPr>
              <a:t>garantiscono</a:t>
            </a:r>
            <a:r>
              <a:rPr lang="it-IT" sz="2400" dirty="0" smtClean="0"/>
              <a:t> che, mentre un giocattolo è sotto la loro responsabilità, le condizioni di immagazzinamento o di trasporto non mettano a rischio la conformità alle prescrizioni di cui all’articolo 10 e all’allegato II (requisiti essenziali di sicurezza)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I distributori che ritengono o hanno motivo di credere che un giocattolo che hanno messo a disposizione sul mercato non sia conforme alla pertinente normativa comunitaria di armonizzazione si</a:t>
            </a:r>
            <a:r>
              <a:rPr lang="it-IT" sz="2400" dirty="0" smtClean="0">
                <a:solidFill>
                  <a:srgbClr val="FF0000"/>
                </a:solidFill>
              </a:rPr>
              <a:t> assicurano</a:t>
            </a:r>
            <a:r>
              <a:rPr lang="it-IT" sz="2400" dirty="0" smtClean="0"/>
              <a:t> che siano adottate le misure correttive necessarie per </a:t>
            </a:r>
            <a:r>
              <a:rPr lang="it-IT" sz="2400" u="sng" dirty="0" smtClean="0"/>
              <a:t>rendere conforme </a:t>
            </a:r>
            <a:r>
              <a:rPr lang="it-IT" sz="2400" dirty="0" smtClean="0"/>
              <a:t>tale giocattolo, per </a:t>
            </a:r>
            <a:r>
              <a:rPr lang="it-IT" sz="2400" u="sng" dirty="0" smtClean="0"/>
              <a:t>ritirarlo</a:t>
            </a:r>
            <a:r>
              <a:rPr lang="it-IT" sz="2400" dirty="0" smtClean="0"/>
              <a:t> o </a:t>
            </a:r>
            <a:r>
              <a:rPr lang="it-IT" sz="2400" u="sng" dirty="0" smtClean="0"/>
              <a:t>richiamarlo</a:t>
            </a:r>
            <a:r>
              <a:rPr lang="it-IT" sz="2400" dirty="0" smtClean="0"/>
              <a:t>, a seconda dei casi. Inoltre, qualora il giocattolo presenti un rischio, i distributori ne </a:t>
            </a:r>
            <a:r>
              <a:rPr lang="it-IT" sz="2400" dirty="0" smtClean="0">
                <a:solidFill>
                  <a:srgbClr val="FF0000"/>
                </a:solidFill>
              </a:rPr>
              <a:t>informano</a:t>
            </a:r>
            <a:r>
              <a:rPr lang="it-IT" sz="2400" dirty="0" smtClean="0"/>
              <a:t> immediatamente le competenti autorità nazionali degli Stati membri in cui hanno messo a disposizione il giocattolo, </a:t>
            </a:r>
            <a:r>
              <a:rPr lang="it-IT" sz="2400" u="sng" dirty="0" smtClean="0"/>
              <a:t>indicando</a:t>
            </a:r>
            <a:r>
              <a:rPr lang="it-IT" sz="2400" dirty="0" smtClean="0"/>
              <a:t> in particolare i </a:t>
            </a:r>
            <a:r>
              <a:rPr lang="it-IT" sz="2400" u="sng" dirty="0" smtClean="0"/>
              <a:t>dettagli relativi alla non conformità e qualsiasi misura correttiva adottata</a:t>
            </a:r>
            <a:r>
              <a:rPr lang="it-IT" sz="2400" dirty="0" smtClean="0"/>
              <a:t>.  </a:t>
            </a:r>
            <a:endParaRPr lang="it-IT" sz="2400" dirty="0"/>
          </a:p>
        </p:txBody>
      </p:sp>
      <p:pic>
        <p:nvPicPr>
          <p:cNvPr id="28675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2969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it-IT" sz="2800" smtClean="0"/>
              <a:t>QUANDO</a:t>
            </a:r>
          </a:p>
          <a:p>
            <a:pPr algn="ctr">
              <a:buFont typeface="Arial" charset="0"/>
              <a:buNone/>
            </a:pPr>
            <a:r>
              <a:rPr lang="it-IT" sz="2400" smtClean="0"/>
              <a:t>diventa</a:t>
            </a:r>
          </a:p>
        </p:txBody>
      </p:sp>
      <p:pic>
        <p:nvPicPr>
          <p:cNvPr id="29699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arrotondato 4"/>
          <p:cNvSpPr/>
          <p:nvPr/>
        </p:nvSpPr>
        <p:spPr>
          <a:xfrm flipH="1">
            <a:off x="827088" y="2276475"/>
            <a:ext cx="2665412" cy="431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/>
              <a:t>Distributore</a:t>
            </a:r>
            <a:endParaRPr lang="it-IT" sz="2400" dirty="0"/>
          </a:p>
        </p:txBody>
      </p:sp>
      <p:sp>
        <p:nvSpPr>
          <p:cNvPr id="6" name="Rettangolo arrotondato 5"/>
          <p:cNvSpPr/>
          <p:nvPr/>
        </p:nvSpPr>
        <p:spPr>
          <a:xfrm>
            <a:off x="5580063" y="2205038"/>
            <a:ext cx="2305050" cy="5032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/>
              <a:t>Fabbricante</a:t>
            </a:r>
            <a:endParaRPr lang="it-IT" sz="2400" dirty="0"/>
          </a:p>
        </p:txBody>
      </p:sp>
      <p:sp>
        <p:nvSpPr>
          <p:cNvPr id="25" name="Rettangolo arrotondato 24"/>
          <p:cNvSpPr/>
          <p:nvPr/>
        </p:nvSpPr>
        <p:spPr>
          <a:xfrm>
            <a:off x="971550" y="3068638"/>
            <a:ext cx="7056438" cy="26638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/>
              <a:t>Articolo 8 Casi in cui gli obblighi dei fabbricanti sono applicati agli importatori e ai distributori</a:t>
            </a:r>
            <a:endParaRPr lang="it-IT" b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Un importatore o distributore è ritenuto un fabbricante ai fini della presente direttiva, ed è soggetto agli obblighi del fabbricante di cui all’articolo 4, quando: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dirty="0"/>
              <a:t> </a:t>
            </a:r>
            <a:r>
              <a:rPr lang="it-IT" u="sng" dirty="0"/>
              <a:t>immette sul mercato un giocattolo con il proprio nome o marchio commerciale; o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u="sng" dirty="0"/>
              <a:t>modifica un giocattolo già immesso sul mercato in modo tale che la conformità con le prescrizioni applicabili possa esserne condizionata</a:t>
            </a:r>
            <a:r>
              <a:rPr lang="it-IT" dirty="0"/>
              <a:t>.</a:t>
            </a:r>
            <a:endParaRPr lang="it-IT" dirty="0"/>
          </a:p>
        </p:txBody>
      </p:sp>
      <p:cxnSp>
        <p:nvCxnSpPr>
          <p:cNvPr id="10" name="Connettore 2 9"/>
          <p:cNvCxnSpPr>
            <a:stCxn id="5" idx="1"/>
          </p:cNvCxnSpPr>
          <p:nvPr/>
        </p:nvCxnSpPr>
        <p:spPr>
          <a:xfrm>
            <a:off x="3492500" y="2492375"/>
            <a:ext cx="20161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it-IT" sz="2800" smtClean="0"/>
              <a:t>Sanzioni</a:t>
            </a:r>
          </a:p>
          <a:p>
            <a:pPr>
              <a:buFont typeface="Arial" charset="0"/>
              <a:buNone/>
            </a:pPr>
            <a:r>
              <a:rPr lang="it-IT" sz="2000" smtClean="0"/>
              <a:t>sono irrogate dalla Camera di Commercio territorialmente competente e salvo che il caso che il fatto non costituisca più grave reato</a:t>
            </a:r>
            <a:r>
              <a:rPr lang="it-IT" sz="2400" smtClean="0"/>
              <a:t/>
            </a:r>
            <a:br>
              <a:rPr lang="it-IT" sz="2400" smtClean="0"/>
            </a:br>
            <a:endParaRPr lang="it-IT" sz="2400" smtClean="0"/>
          </a:p>
          <a:p>
            <a:pPr algn="ctr">
              <a:buFont typeface="Arial" charset="0"/>
              <a:buNone/>
            </a:pPr>
            <a:endParaRPr lang="it-IT" sz="2400" smtClean="0"/>
          </a:p>
          <a:p>
            <a:pPr>
              <a:buFont typeface="Arial" charset="0"/>
              <a:buNone/>
            </a:pPr>
            <a:endParaRPr lang="it-IT" sz="2400" smtClean="0"/>
          </a:p>
          <a:p>
            <a:pPr algn="ctr">
              <a:buFont typeface="Arial" charset="0"/>
              <a:buNone/>
            </a:pPr>
            <a:endParaRPr lang="it-IT" sz="2400" smtClean="0"/>
          </a:p>
          <a:p>
            <a:pPr>
              <a:buFont typeface="Arial" charset="0"/>
              <a:buNone/>
            </a:pPr>
            <a:r>
              <a:rPr lang="it-IT" sz="2400" smtClean="0"/>
              <a:t>	</a:t>
            </a:r>
          </a:p>
        </p:txBody>
      </p:sp>
      <p:pic>
        <p:nvPicPr>
          <p:cNvPr id="30723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835150" y="3357563"/>
          <a:ext cx="5329238" cy="19192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98897"/>
                <a:gridCol w="2629695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Qualora il distributore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Metta a disposizione del mercato giocattoli privi di marchio CE e/o</a:t>
                      </a:r>
                      <a:r>
                        <a:rPr lang="it-IT" sz="1400" baseline="0" dirty="0" smtClean="0"/>
                        <a:t> Avvertenze e/ di istruzioni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/>
                        <a:t>Sanzione amministrativa </a:t>
                      </a:r>
                      <a:r>
                        <a:rPr lang="it-IT" sz="1400" dirty="0" smtClean="0"/>
                        <a:t>da 1.500 a 10.000 euro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Non fornisca alle Autorità le informazioni richieste e non le conservi </a:t>
                      </a:r>
                      <a:r>
                        <a:rPr lang="it-IT" sz="1400" baseline="0" dirty="0" smtClean="0"/>
                        <a:t>per 10 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/>
                        <a:t>Sanzione amministrativa da 2.500 a 10.000 euro</a:t>
                      </a:r>
                      <a:endParaRPr lang="it-IT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>
          <a:xfrm>
            <a:off x="6732588" y="260350"/>
            <a:ext cx="1954212" cy="1157288"/>
          </a:xfrm>
        </p:spPr>
        <p:txBody>
          <a:bodyPr/>
          <a:lstStyle/>
          <a:p>
            <a:endParaRPr lang="it-IT" sz="2400" smtClean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863600" y="404813"/>
          <a:ext cx="5819775" cy="61483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4725"/>
                <a:gridCol w="238012"/>
                <a:gridCol w="1923616"/>
                <a:gridCol w="1843644"/>
              </a:tblGrid>
              <a:tr h="341406"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Produttori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Importatori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Rappres</a:t>
                      </a:r>
                      <a:r>
                        <a:rPr lang="it-IT" dirty="0" smtClean="0"/>
                        <a:t> .Autor.</a:t>
                      </a:r>
                      <a:endParaRPr lang="it-IT" dirty="0"/>
                    </a:p>
                  </a:txBody>
                  <a:tcPr/>
                </a:tc>
              </a:tr>
              <a:tr h="341406">
                <a:tc gridSpan="2">
                  <a:txBody>
                    <a:bodyPr/>
                    <a:lstStyle/>
                    <a:p>
                      <a:r>
                        <a:rPr lang="it-IT" sz="1200" dirty="0" smtClean="0"/>
                        <a:t>Garantisce Conformità</a:t>
                      </a:r>
                      <a:endParaRPr lang="it-IT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it-IT" sz="1200" dirty="0" smtClean="0"/>
                    </a:p>
                    <a:p>
                      <a:pPr algn="ctr"/>
                      <a:endParaRPr lang="it-IT" sz="1200" dirty="0" smtClean="0"/>
                    </a:p>
                    <a:p>
                      <a:pPr algn="ctr"/>
                      <a:r>
                        <a:rPr lang="it-IT" sz="1200" dirty="0" smtClean="0"/>
                        <a:t>Immette sul mercato solo </a:t>
                      </a:r>
                    </a:p>
                    <a:p>
                      <a:pPr algn="ctr"/>
                      <a:endParaRPr lang="it-IT" sz="1200" dirty="0" smtClean="0"/>
                    </a:p>
                    <a:p>
                      <a:pPr algn="ctr"/>
                      <a:r>
                        <a:rPr lang="it-IT" sz="1200" dirty="0" smtClean="0"/>
                        <a:t>giocattoli conformi</a:t>
                      </a:r>
                      <a:endParaRPr lang="it-IT" sz="1200" b="1" dirty="0" smtClean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26758">
                <a:tc gridSpan="2">
                  <a:txBody>
                    <a:bodyPr/>
                    <a:lstStyle/>
                    <a:p>
                      <a:r>
                        <a:rPr lang="it-IT" sz="1200" dirty="0" smtClean="0"/>
                        <a:t>Predispone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Documentazione Tecnica  (D T)</a:t>
                      </a:r>
                      <a:endParaRPr lang="it-IT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1406">
                <a:tc gridSpan="2">
                  <a:txBody>
                    <a:bodyPr/>
                    <a:lstStyle/>
                    <a:p>
                      <a:r>
                        <a:rPr lang="it-IT" sz="1200" dirty="0" smtClean="0"/>
                        <a:t>Garantisce Conformità</a:t>
                      </a:r>
                      <a:endParaRPr lang="it-IT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4140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Appone marcatura</a:t>
                      </a:r>
                      <a:endParaRPr lang="it-IT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1406">
                <a:tc gridSpan="3">
                  <a:txBody>
                    <a:bodyPr/>
                    <a:lstStyle/>
                    <a:p>
                      <a:pPr algn="l"/>
                      <a:r>
                        <a:rPr lang="it-IT" sz="1200" dirty="0" smtClean="0"/>
                        <a:t>Verificano che prodotto abbia marcatura  </a:t>
                      </a:r>
                      <a:endParaRPr lang="it-IT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41406">
                <a:tc gridSpan="3"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Conservano Documentazione </a:t>
                      </a:r>
                      <a:r>
                        <a:rPr lang="it-IT" sz="1200" baseline="0" dirty="0" smtClean="0"/>
                        <a:t> Tecnica per DIECI ANNI</a:t>
                      </a:r>
                      <a:endParaRPr lang="it-IT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1280273">
                <a:tc>
                  <a:txBody>
                    <a:bodyPr/>
                    <a:lstStyle/>
                    <a:p>
                      <a:r>
                        <a:rPr lang="it-IT" sz="1200" u="sng" dirty="0" smtClean="0"/>
                        <a:t>Garantisce che:</a:t>
                      </a:r>
                    </a:p>
                    <a:p>
                      <a:r>
                        <a:rPr lang="it-IT" sz="1200" dirty="0" smtClean="0"/>
                        <a:t>-produzione  in serie conforme al “tipo”;</a:t>
                      </a:r>
                    </a:p>
                    <a:p>
                      <a:r>
                        <a:rPr lang="it-IT" sz="1200" dirty="0" smtClean="0"/>
                        <a:t>-prodotto sia corredato</a:t>
                      </a:r>
                      <a:r>
                        <a:rPr lang="it-IT" sz="1200" baseline="0" dirty="0" smtClean="0"/>
                        <a:t> di numero lotto, tipo e serie;</a:t>
                      </a:r>
                    </a:p>
                    <a:p>
                      <a:r>
                        <a:rPr lang="it-IT" sz="1200" baseline="0" dirty="0" smtClean="0"/>
                        <a:t>-istruzioni ed informazioni in lingua italiana</a:t>
                      </a:r>
                      <a:endParaRPr lang="it-IT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200" u="sng" dirty="0" smtClean="0"/>
                        <a:t>Assicura che:</a:t>
                      </a:r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r>
                        <a:rPr lang="it-IT" sz="1200" dirty="0" smtClean="0"/>
                        <a:t>-prodotto sia corredato</a:t>
                      </a:r>
                      <a:r>
                        <a:rPr lang="it-IT" sz="1200" baseline="0" dirty="0" smtClean="0"/>
                        <a:t> di numero lotto, tipo e serie;</a:t>
                      </a:r>
                    </a:p>
                    <a:p>
                      <a:r>
                        <a:rPr lang="it-IT" sz="1200" baseline="0" dirty="0" smtClean="0"/>
                        <a:t>-istruzioni ed informazioni in lingua italiana</a:t>
                      </a:r>
                      <a:endParaRPr lang="it-IT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140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Appongono loro nome o marchio registrato</a:t>
                      </a:r>
                      <a:r>
                        <a:rPr lang="it-IT" sz="1200" baseline="0" dirty="0" smtClean="0"/>
                        <a:t> ed indirizzo</a:t>
                      </a:r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843">
                <a:tc rowSpan="2" gridSpan="3">
                  <a:txBody>
                    <a:bodyPr/>
                    <a:lstStyle/>
                    <a:p>
                      <a:r>
                        <a:rPr lang="it-IT" sz="1200" dirty="0" smtClean="0"/>
                        <a:t>Se il prodotto è NON conforme:</a:t>
                      </a:r>
                    </a:p>
                    <a:p>
                      <a:r>
                        <a:rPr lang="it-IT" sz="1200" dirty="0" smtClean="0"/>
                        <a:t>-</a:t>
                      </a:r>
                      <a:r>
                        <a:rPr lang="it-IT" sz="1200" u="sng" dirty="0" smtClean="0"/>
                        <a:t>prima di immetterlo</a:t>
                      </a:r>
                      <a:r>
                        <a:rPr lang="it-IT" sz="1200" u="sng" baseline="0" dirty="0" smtClean="0"/>
                        <a:t> sul mercato:</a:t>
                      </a:r>
                      <a:r>
                        <a:rPr lang="it-IT" sz="1200" baseline="0" dirty="0" smtClean="0"/>
                        <a:t> provvedono a renderlo </a:t>
                      </a:r>
                    </a:p>
                    <a:p>
                      <a:r>
                        <a:rPr lang="it-IT" sz="1200" baseline="0" dirty="0" smtClean="0"/>
                        <a:t>conforme;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 smtClean="0"/>
                        <a:t>-</a:t>
                      </a:r>
                      <a:r>
                        <a:rPr lang="it-IT" sz="1200" u="sng" baseline="0" dirty="0" smtClean="0"/>
                        <a:t>è già sul mercato: p</a:t>
                      </a:r>
                      <a:r>
                        <a:rPr lang="it-IT" sz="1200" dirty="0" smtClean="0"/>
                        <a:t>rovvedono a richiamarlo o ritirarlo</a:t>
                      </a:r>
                      <a:endParaRPr lang="it-IT" sz="1200" b="1" u="sng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3341"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33546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u="none" dirty="0" smtClean="0"/>
                        <a:t>Collaborano con le Autorità</a:t>
                      </a:r>
                      <a:r>
                        <a:rPr lang="it-IT" sz="1200" u="none" baseline="0" dirty="0" smtClean="0"/>
                        <a:t> di controllo degli Stati Membri  fornendo la D T necessaria alla verifica della conformità </a:t>
                      </a:r>
                      <a:endParaRPr lang="it-IT" sz="1200" b="1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1603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Assicurano che condizioni</a:t>
                      </a:r>
                      <a:r>
                        <a:rPr lang="it-IT" sz="1200" baseline="0" dirty="0" smtClean="0"/>
                        <a:t> immagazzinamento e trasporto non precludano conformità prodotti ai requisiti di sicurezza</a:t>
                      </a:r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797" name="Immagine 7" descr="C:\Documents and Settings\admin\Documenti\Documenti 2009\Normativa\Marcatura CE\Logo marcatura 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060575"/>
            <a:ext cx="2190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8" name="Immagine 6" descr="C:\Documents and Settings\admin\Documenti\Documenti 2009\Normativa\Marcatura CE\Logo marcatura 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2420938"/>
            <a:ext cx="182563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9" name="Immagine 8" descr="Banner-Newsletter-speciale-solo-ass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4025" y="404813"/>
            <a:ext cx="20193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arrotondato 9"/>
          <p:cNvSpPr/>
          <p:nvPr/>
        </p:nvSpPr>
        <p:spPr>
          <a:xfrm>
            <a:off x="6804025" y="1341438"/>
            <a:ext cx="2016125" cy="1295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1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solidFill>
                  <a:schemeClr val="tx1"/>
                </a:solidFill>
              </a:rPr>
              <a:t>FABBRICANTE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solidFill>
                  <a:schemeClr val="tx1"/>
                </a:solidFill>
              </a:rPr>
              <a:t>Persona fisica o giuridica che fabbrica un giocattolo, oppure lo fa progettare e fabbricare e lo commercializza apponendovi il proprio nome o marchio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100" dirty="0"/>
          </a:p>
        </p:txBody>
      </p:sp>
      <p:sp>
        <p:nvSpPr>
          <p:cNvPr id="11" name="Rettangolo arrotondato 10"/>
          <p:cNvSpPr/>
          <p:nvPr/>
        </p:nvSpPr>
        <p:spPr>
          <a:xfrm>
            <a:off x="6875463" y="2997200"/>
            <a:ext cx="2017712" cy="11525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solidFill>
                  <a:schemeClr val="tx1"/>
                </a:solidFill>
              </a:rPr>
              <a:t>IMPORTATORE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solidFill>
                  <a:schemeClr val="tx1"/>
                </a:solidFill>
              </a:rPr>
              <a:t>Persona fisica o giuridica stabilita nella Comunità che immette sul mercato comunitario un giocattolo originario di un paese terzo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6875463" y="4581525"/>
            <a:ext cx="2017712" cy="19431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/>
              <a:t>RAPPRESENTANTE AUTORIZZATO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solidFill>
                  <a:schemeClr val="tx1"/>
                </a:solidFill>
              </a:rPr>
              <a:t>Persona fisica o giuridica stabilita nella Comunità che ha ricevuto da un fabbricante un mandato scritto che lo autorizza ad agire per suo conto in relazione a determinati compiti</a:t>
            </a:r>
            <a:endParaRPr lang="it-IT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/>
          <p:cNvSpPr>
            <a:spLocks noGrp="1"/>
          </p:cNvSpPr>
          <p:nvPr>
            <p:ph type="title"/>
          </p:nvPr>
        </p:nvSpPr>
        <p:spPr>
          <a:xfrm>
            <a:off x="457200" y="1557338"/>
            <a:ext cx="8229600" cy="431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2800" smtClean="0"/>
          </a:p>
        </p:txBody>
      </p:sp>
      <p:sp>
        <p:nvSpPr>
          <p:cNvPr id="32770" name="Segnaposto contenuto 2"/>
          <p:cNvSpPr>
            <a:spLocks noGrp="1"/>
          </p:cNvSpPr>
          <p:nvPr>
            <p:ph idx="1"/>
          </p:nvPr>
        </p:nvSpPr>
        <p:spPr>
          <a:xfrm>
            <a:off x="0" y="981075"/>
            <a:ext cx="8245475" cy="51831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sz="2400" u="sng" smtClean="0"/>
              <a:t>                                                         </a:t>
            </a:r>
          </a:p>
        </p:txBody>
      </p:sp>
      <p:sp>
        <p:nvSpPr>
          <p:cNvPr id="3277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898989"/>
              </a:solidFill>
            </a:endParaRPr>
          </a:p>
        </p:txBody>
      </p:sp>
      <p:pic>
        <p:nvPicPr>
          <p:cNvPr id="32772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44450"/>
            <a:ext cx="372745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691680" y="3501008"/>
            <a:ext cx="2232025" cy="6486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Vigilanza mercato interno</a:t>
            </a:r>
          </a:p>
        </p:txBody>
      </p:sp>
      <p:sp>
        <p:nvSpPr>
          <p:cNvPr id="8" name="Rettangolo 7"/>
          <p:cNvSpPr/>
          <p:nvPr/>
        </p:nvSpPr>
        <p:spPr>
          <a:xfrm>
            <a:off x="5580063" y="3500438"/>
            <a:ext cx="2016125" cy="57663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Vigilanza alle frontiere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971600" y="4653136"/>
            <a:ext cx="1150937" cy="9366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/>
              <a:t>Camere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/>
              <a:t>di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/>
              <a:t>Commercio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5004048" y="1988840"/>
            <a:ext cx="252028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Ministero della Salute</a:t>
            </a:r>
            <a:endParaRPr lang="it-IT" sz="12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/>
              <a:t>per aspetti chimici e bio sanitari 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3707904" y="4653136"/>
            <a:ext cx="936625" cy="93558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Guardia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di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Finanza 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5867400" y="4437063"/>
            <a:ext cx="1441450" cy="5762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Dogane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2411413" y="1125538"/>
            <a:ext cx="4103687" cy="431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/>
              <a:t>Autorità di Vigilanza </a:t>
            </a:r>
          </a:p>
        </p:txBody>
      </p:sp>
      <p:cxnSp>
        <p:nvCxnSpPr>
          <p:cNvPr id="72" name="Connettore 2 71"/>
          <p:cNvCxnSpPr>
            <a:stCxn id="0" idx="0"/>
            <a:endCxn id="0" idx="2"/>
          </p:cNvCxnSpPr>
          <p:nvPr/>
        </p:nvCxnSpPr>
        <p:spPr>
          <a:xfrm flipV="1">
            <a:off x="1547813" y="4149725"/>
            <a:ext cx="1260475" cy="5032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/>
          <p:cNvCxnSpPr>
            <a:stCxn id="0" idx="2"/>
            <a:endCxn id="0" idx="0"/>
          </p:cNvCxnSpPr>
          <p:nvPr/>
        </p:nvCxnSpPr>
        <p:spPr>
          <a:xfrm>
            <a:off x="2808288" y="4149725"/>
            <a:ext cx="1368425" cy="5032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>
            <a:endCxn id="0" idx="1"/>
          </p:cNvCxnSpPr>
          <p:nvPr/>
        </p:nvCxnSpPr>
        <p:spPr>
          <a:xfrm>
            <a:off x="4067175" y="2276475"/>
            <a:ext cx="93662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2 103"/>
          <p:cNvCxnSpPr/>
          <p:nvPr/>
        </p:nvCxnSpPr>
        <p:spPr>
          <a:xfrm rot="5400000">
            <a:off x="6300788" y="4292600"/>
            <a:ext cx="287338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2 111"/>
          <p:cNvCxnSpPr>
            <a:endCxn id="0" idx="0"/>
          </p:cNvCxnSpPr>
          <p:nvPr/>
        </p:nvCxnSpPr>
        <p:spPr>
          <a:xfrm>
            <a:off x="2771775" y="4076700"/>
            <a:ext cx="0" cy="18732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Segnaposto contenuto 2"/>
          <p:cNvSpPr txBox="1">
            <a:spLocks/>
          </p:cNvSpPr>
          <p:nvPr/>
        </p:nvSpPr>
        <p:spPr bwMode="auto">
          <a:xfrm>
            <a:off x="179512" y="1628800"/>
            <a:ext cx="856863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it-IT" sz="2400" u="sng">
                <a:latin typeface="+mn-lt"/>
              </a:rPr>
              <a:t>                                                                                                                </a:t>
            </a:r>
          </a:p>
        </p:txBody>
      </p:sp>
      <p:sp>
        <p:nvSpPr>
          <p:cNvPr id="116" name="Rettangolo arrotondato 115"/>
          <p:cNvSpPr/>
          <p:nvPr/>
        </p:nvSpPr>
        <p:spPr>
          <a:xfrm>
            <a:off x="1691680" y="5949280"/>
            <a:ext cx="2160240" cy="648072"/>
          </a:xfrm>
          <a:prstGeom prst="roundRect">
            <a:avLst>
              <a:gd name="adj" fmla="val 0"/>
            </a:avLst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NAS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Polizia Locale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1547664" y="1988840"/>
            <a:ext cx="252028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Ministero dello Sviluppo Economico </a:t>
            </a:r>
          </a:p>
        </p:txBody>
      </p:sp>
      <p:cxnSp>
        <p:nvCxnSpPr>
          <p:cNvPr id="39" name="Connettore 2 38"/>
          <p:cNvCxnSpPr>
            <a:stCxn id="0" idx="2"/>
            <a:endCxn id="0" idx="0"/>
          </p:cNvCxnSpPr>
          <p:nvPr/>
        </p:nvCxnSpPr>
        <p:spPr>
          <a:xfrm flipH="1">
            <a:off x="2808288" y="2565400"/>
            <a:ext cx="0" cy="935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0" idx="2"/>
            <a:endCxn id="0" idx="1"/>
          </p:cNvCxnSpPr>
          <p:nvPr/>
        </p:nvCxnSpPr>
        <p:spPr>
          <a:xfrm>
            <a:off x="2808288" y="2565400"/>
            <a:ext cx="2771775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stCxn id="0" idx="3"/>
            <a:endCxn id="0" idx="1"/>
          </p:cNvCxnSpPr>
          <p:nvPr/>
        </p:nvCxnSpPr>
        <p:spPr>
          <a:xfrm flipV="1">
            <a:off x="2122488" y="5121275"/>
            <a:ext cx="15859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stCxn id="0" idx="2"/>
            <a:endCxn id="0" idx="0"/>
          </p:cNvCxnSpPr>
          <p:nvPr/>
        </p:nvCxnSpPr>
        <p:spPr>
          <a:xfrm>
            <a:off x="1547813" y="5589588"/>
            <a:ext cx="1223962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it-IT" sz="2400" smtClean="0"/>
              <a:t>COMPITI DELLE AUTORITA DI VIGILANZA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it-IT" sz="2400" smtClean="0"/>
              <a:t>Accertano caratteristiche del giocattolo attraverso: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it-IT" sz="2000" smtClean="0"/>
              <a:t>       - verifiche documentarie;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it-IT" sz="2000" smtClean="0"/>
              <a:t>       - verifiche fisiche;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it-IT" sz="2000" smtClean="0"/>
              <a:t>       - verifiche di laboratorio.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it-IT" sz="2400" smtClean="0"/>
              <a:t>	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it-IT" sz="2400" smtClean="0"/>
              <a:t>Se giocattolo non  è conforme non lo immettono sul mercato.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it-IT" sz="2400" smtClean="0"/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it-IT" sz="2400" smtClean="0"/>
              <a:t>Se manca “CE” e/o Documentazione Tecnica e/o Avvertenze (anche se incomplete), ordinano al fabbricante o all’importatore la messa a norma entro 30 giorni.  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</p:txBody>
      </p:sp>
      <p:pic>
        <p:nvPicPr>
          <p:cNvPr id="33795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2159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250" y="1125538"/>
            <a:ext cx="6553200" cy="4513262"/>
          </a:xfrm>
        </p:spPr>
        <p:txBody>
          <a:bodyPr rtlCol="0">
            <a:normAutofit fontScale="925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20 luglio 2011: 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entra in vigore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la Direttiva 2009 /48/CE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   </a:t>
            </a:r>
            <a:r>
              <a:rPr lang="it-IT" sz="1800" dirty="0" smtClean="0">
                <a:solidFill>
                  <a:schemeClr val="tx1"/>
                </a:solidFill>
              </a:rPr>
              <a:t>per i requisiti meccanico-fisici, infiammabilità, elettrici ,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    NON CHIMICI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Abrogazione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della Direttiva1988/378/CEE </a:t>
            </a:r>
            <a:r>
              <a:rPr lang="it-IT" sz="1800" dirty="0" smtClean="0">
                <a:solidFill>
                  <a:schemeClr val="tx1"/>
                </a:solidFill>
              </a:rPr>
              <a:t>     </a:t>
            </a:r>
          </a:p>
          <a:p>
            <a:pPr marL="324000" algn="l" fontAlgn="auto">
              <a:spcAft>
                <a:spcPts val="0"/>
              </a:spcAft>
              <a:buFontTx/>
              <a:buChar char="-"/>
              <a:defRPr/>
            </a:pPr>
            <a:r>
              <a:rPr lang="it-IT" sz="1800" dirty="0" smtClean="0">
                <a:solidFill>
                  <a:schemeClr val="tx1"/>
                </a:solidFill>
              </a:rPr>
              <a:t> definitiva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per i requisiti meccanico-fisici, infiammabilità,               elettrici;   </a:t>
            </a:r>
          </a:p>
          <a:p>
            <a:pPr marL="324000" algn="l" fontAlgn="auto">
              <a:spcAft>
                <a:spcPts val="0"/>
              </a:spcAft>
              <a:buFontTx/>
              <a:buChar char="-"/>
              <a:defRPr/>
            </a:pPr>
            <a:r>
              <a:rPr lang="it-IT" sz="1800" dirty="0" smtClean="0">
                <a:solidFill>
                  <a:schemeClr val="tx1"/>
                </a:solidFill>
              </a:rPr>
              <a:t>  </a:t>
            </a:r>
            <a:r>
              <a:rPr lang="it-IT" sz="1800" u="sng" dirty="0" smtClean="0">
                <a:solidFill>
                  <a:schemeClr val="tx1"/>
                </a:solidFill>
              </a:rPr>
              <a:t>resta in </a:t>
            </a:r>
            <a:r>
              <a:rPr lang="it-IT" sz="1800" b="1" u="sng" dirty="0" smtClean="0">
                <a:solidFill>
                  <a:schemeClr val="tx1"/>
                </a:solidFill>
              </a:rPr>
              <a:t>VIGORE</a:t>
            </a:r>
            <a:r>
              <a:rPr lang="it-IT" sz="1800" u="sng" dirty="0" smtClean="0">
                <a:solidFill>
                  <a:schemeClr val="tx1"/>
                </a:solidFill>
              </a:rPr>
              <a:t> solo per </a:t>
            </a:r>
            <a:r>
              <a:rPr lang="it-IT" sz="1800" b="1" u="sng" dirty="0" smtClean="0">
                <a:solidFill>
                  <a:schemeClr val="tx1"/>
                </a:solidFill>
              </a:rPr>
              <a:t>i requisiti chimici </a:t>
            </a:r>
          </a:p>
          <a:p>
            <a:pPr marL="3240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 smtClean="0">
                <a:solidFill>
                  <a:schemeClr val="tx1"/>
                </a:solidFill>
              </a:rPr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20 luglio 2013: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 la Direttiva 2009 /48/CE </a:t>
            </a:r>
            <a:r>
              <a:rPr lang="it-IT" sz="1800" dirty="0" smtClean="0">
                <a:solidFill>
                  <a:schemeClr val="tx1"/>
                </a:solidFill>
              </a:rPr>
              <a:t>entrerà </a:t>
            </a:r>
            <a:r>
              <a:rPr lang="it-IT" sz="1800" b="1" dirty="0" smtClean="0">
                <a:solidFill>
                  <a:srgbClr val="FF0000"/>
                </a:solidFill>
              </a:rPr>
              <a:t>in vigore definitivamente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       anche per i requisiti </a:t>
            </a:r>
            <a:r>
              <a:rPr lang="it-IT" sz="1800" u="sng" dirty="0" smtClean="0">
                <a:solidFill>
                  <a:schemeClr val="tx1"/>
                </a:solidFill>
              </a:rPr>
              <a:t>CHIMICI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/>
          </a:p>
        </p:txBody>
      </p:sp>
      <p:pic>
        <p:nvPicPr>
          <p:cNvPr id="16387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481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it-IT" sz="2400" b="1" smtClean="0"/>
          </a:p>
          <a:p>
            <a:pPr algn="ctr">
              <a:buFont typeface="Arial" charset="0"/>
              <a:buNone/>
            </a:pPr>
            <a:r>
              <a:rPr lang="it-IT" sz="2600" b="1" smtClean="0"/>
              <a:t>G R A Z I E</a:t>
            </a:r>
          </a:p>
          <a:p>
            <a:pPr algn="ctr">
              <a:buFont typeface="Arial" charset="0"/>
              <a:buNone/>
            </a:pPr>
            <a:r>
              <a:rPr lang="it-IT" sz="2600" b="1" smtClean="0"/>
              <a:t>Per</a:t>
            </a:r>
          </a:p>
          <a:p>
            <a:pPr algn="ctr">
              <a:buFont typeface="Arial" charset="0"/>
              <a:buNone/>
            </a:pPr>
            <a:r>
              <a:rPr lang="it-IT" sz="2600" b="1" smtClean="0"/>
              <a:t>L’ A T T E N Z  I O N E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  <a:p>
            <a:pPr algn="ctr">
              <a:buFont typeface="Arial" charset="0"/>
              <a:buNone/>
            </a:pPr>
            <a:r>
              <a:rPr lang="it-IT" sz="2400" smtClean="0"/>
              <a:t>Giovanni Battista Orsi</a:t>
            </a:r>
          </a:p>
          <a:p>
            <a:pPr algn="ctr">
              <a:buFont typeface="Arial" charset="0"/>
              <a:buNone/>
            </a:pPr>
            <a:r>
              <a:rPr lang="it-IT" sz="2400" smtClean="0"/>
              <a:t>Assogiocattoli</a:t>
            </a:r>
          </a:p>
          <a:p>
            <a:pPr algn="ctr">
              <a:buFont typeface="Arial" charset="0"/>
              <a:buNone/>
            </a:pPr>
            <a:endParaRPr lang="it-IT" sz="2400" smtClean="0">
              <a:solidFill>
                <a:srgbClr val="4F6228"/>
              </a:solidFill>
              <a:hlinkClick r:id="rId2"/>
            </a:endParaRPr>
          </a:p>
          <a:p>
            <a:pPr algn="ctr">
              <a:buFont typeface="Arial" charset="0"/>
              <a:buNone/>
            </a:pPr>
            <a:r>
              <a:rPr lang="it-IT" sz="1900" smtClean="0"/>
              <a:t>Via C.I. Petitti 16, 20149 Milano - tel. 02 39 21 04 58</a:t>
            </a:r>
            <a:r>
              <a:rPr lang="it-IT" sz="1900" b="1" smtClean="0"/>
              <a:t> - </a:t>
            </a:r>
            <a:r>
              <a:rPr lang="it-IT" sz="1900" smtClean="0"/>
              <a:t>fax 02 33 00 14 15</a:t>
            </a:r>
          </a:p>
          <a:p>
            <a:pPr algn="ctr">
              <a:buFont typeface="Arial" charset="0"/>
              <a:buNone/>
            </a:pPr>
            <a:r>
              <a:rPr lang="it-IT" sz="1400" smtClean="0"/>
              <a:t>giovanni.orsi@assogiocattoli.it   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</p:txBody>
      </p:sp>
      <p:pic>
        <p:nvPicPr>
          <p:cNvPr id="34819" name="Immagine 3" descr="Banner-Newsletter-speciale-solo-ass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3" y="1600200"/>
            <a:ext cx="8208962" cy="4525963"/>
          </a:xfrm>
        </p:spPr>
        <p:txBody>
          <a:bodyPr rtlCol="0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PERCHÉ È STATA REVISIONATA LA 88/378?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Perché: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400" b="1" dirty="0" smtClean="0"/>
              <a:t>Non rispetta </a:t>
            </a:r>
            <a:r>
              <a:rPr lang="it-IT" sz="2400" dirty="0" smtClean="0"/>
              <a:t>più </a:t>
            </a:r>
            <a:r>
              <a:rPr lang="it-IT" sz="2400" b="1" dirty="0" smtClean="0"/>
              <a:t>pienamente</a:t>
            </a:r>
            <a:r>
              <a:rPr lang="it-IT" sz="2400" dirty="0" smtClean="0"/>
              <a:t> la realtà ludica ed i rischi ad essa connessi: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       - è </a:t>
            </a:r>
            <a:r>
              <a:rPr lang="it-IT" sz="2400" b="1" dirty="0" smtClean="0"/>
              <a:t>invecchiata</a:t>
            </a:r>
            <a:r>
              <a:rPr lang="it-IT" sz="2400" dirty="0" smtClean="0"/>
              <a:t>: sono passati più di </a:t>
            </a:r>
            <a:r>
              <a:rPr lang="it-IT" sz="2400" b="1" dirty="0" smtClean="0"/>
              <a:t>20 anni</a:t>
            </a:r>
            <a:r>
              <a:rPr lang="it-IT" sz="2400" dirty="0" smtClean="0"/>
              <a:t> dalla sua prima stesura;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       - sul mercato del giocattolo sono stati introdotti </a:t>
            </a:r>
            <a:r>
              <a:rPr lang="it-IT" sz="2400" b="1" dirty="0" smtClean="0"/>
              <a:t>nuovi prodotti</a:t>
            </a:r>
            <a:r>
              <a:rPr lang="it-IT" sz="2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       - le </a:t>
            </a:r>
            <a:r>
              <a:rPr lang="it-IT" sz="2400" b="1" dirty="0" smtClean="0"/>
              <a:t>abitudini dei bambini </a:t>
            </a:r>
            <a:r>
              <a:rPr lang="it-IT" sz="2400" dirty="0" smtClean="0"/>
              <a:t>sono</a:t>
            </a:r>
            <a:r>
              <a:rPr lang="it-IT" sz="2400" b="1" dirty="0" smtClean="0"/>
              <a:t> cambiate </a:t>
            </a:r>
            <a:r>
              <a:rPr lang="it-IT" sz="2400" dirty="0" smtClean="0"/>
              <a:t>nei confronti del gioco: quindi   necessità di meglio delineare il campo di applicazione della Direttiva con una nuova definizione di giocattolo;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400" dirty="0"/>
              <a:t>n</a:t>
            </a:r>
            <a:r>
              <a:rPr lang="it-IT" sz="2400" dirty="0" smtClean="0"/>
              <a:t>ecessità di </a:t>
            </a:r>
            <a:r>
              <a:rPr lang="it-IT" sz="2400" b="1" dirty="0" smtClean="0"/>
              <a:t>aggiornamento</a:t>
            </a:r>
            <a:r>
              <a:rPr lang="it-IT" sz="2400" dirty="0" smtClean="0"/>
              <a:t> dei contenuti dei </a:t>
            </a:r>
            <a:r>
              <a:rPr lang="it-IT" sz="2400" b="1" dirty="0" smtClean="0"/>
              <a:t>requisiti essenziali </a:t>
            </a:r>
            <a:r>
              <a:rPr lang="it-IT" sz="2400" dirty="0" smtClean="0"/>
              <a:t>di sicurezza per la presenza di nuovi o </a:t>
            </a:r>
            <a:r>
              <a:rPr lang="it-IT" sz="2400" b="1" dirty="0" smtClean="0"/>
              <a:t>non prima individuabili rischi </a:t>
            </a:r>
            <a:r>
              <a:rPr lang="it-IT" sz="2400" dirty="0" smtClean="0"/>
              <a:t>dovuti: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       - </a:t>
            </a:r>
            <a:r>
              <a:rPr lang="it-IT" sz="2400" u="sng" dirty="0" smtClean="0"/>
              <a:t>all’innovazione tecnologica e scientifica</a:t>
            </a:r>
            <a:r>
              <a:rPr lang="it-IT" sz="2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/>
              <a:t> </a:t>
            </a:r>
            <a:r>
              <a:rPr lang="it-IT" sz="2400" dirty="0" smtClean="0"/>
              <a:t>      - </a:t>
            </a:r>
            <a:r>
              <a:rPr lang="it-IT" sz="2400" u="sng" dirty="0" smtClean="0"/>
              <a:t>all’utilizzo di nuove materie prime impiegate</a:t>
            </a:r>
            <a:r>
              <a:rPr lang="it-IT" sz="2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/>
              <a:t> </a:t>
            </a:r>
            <a:r>
              <a:rPr lang="it-IT" sz="2400" dirty="0" smtClean="0"/>
              <a:t>      - </a:t>
            </a:r>
            <a:r>
              <a:rPr lang="it-IT" sz="2400" u="sng" dirty="0" smtClean="0"/>
              <a:t>nuove esigenze di progettazione</a:t>
            </a:r>
            <a:r>
              <a:rPr lang="it-IT" sz="2400" dirty="0" smtClean="0"/>
              <a:t>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/>
          </a:p>
        </p:txBody>
      </p:sp>
      <p:pic>
        <p:nvPicPr>
          <p:cNvPr id="17411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it-IT" sz="2400" smtClean="0"/>
              <a:t>Principali differenze tra la 1988/378 e la 2009/48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</p:txBody>
      </p:sp>
      <p:pic>
        <p:nvPicPr>
          <p:cNvPr id="18435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331913" y="2060575"/>
          <a:ext cx="6696075" cy="4379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48372"/>
                <a:gridCol w="3348372"/>
              </a:tblGrid>
              <a:tr h="40646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Vecchia Norma (1)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Nuova Norma  (2)</a:t>
                      </a:r>
                      <a:endParaRPr lang="it-IT" dirty="0"/>
                    </a:p>
                  </a:txBody>
                  <a:tcPr/>
                </a:tc>
              </a:tr>
              <a:tr h="329774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Definizione di giocattolo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Nuova </a:t>
                      </a:r>
                      <a:r>
                        <a:rPr lang="it-IT" sz="1600" dirty="0" smtClean="0"/>
                        <a:t>definizione di giocattolo</a:t>
                      </a:r>
                      <a:endParaRPr lang="it-IT" sz="1600" dirty="0"/>
                    </a:p>
                  </a:txBody>
                  <a:tcPr/>
                </a:tc>
              </a:tr>
              <a:tr h="48239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Immissione</a:t>
                      </a:r>
                      <a:r>
                        <a:rPr lang="it-IT" sz="1600" baseline="0" dirty="0" smtClean="0"/>
                        <a:t> sul mercato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Immissione </a:t>
                      </a:r>
                      <a:r>
                        <a:rPr lang="it-IT" sz="1600" b="1" dirty="0" smtClean="0"/>
                        <a:t>e </a:t>
                      </a:r>
                      <a:r>
                        <a:rPr lang="it-IT" sz="1600" dirty="0" smtClean="0"/>
                        <a:t>messa a disposizione del mercato</a:t>
                      </a:r>
                      <a:endParaRPr lang="it-IT" sz="1600" dirty="0"/>
                    </a:p>
                  </a:txBody>
                  <a:tcPr/>
                </a:tc>
              </a:tr>
              <a:tr h="320748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 Operatori economici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4</a:t>
                      </a:r>
                      <a:r>
                        <a:rPr lang="it-IT" sz="1600" dirty="0" smtClean="0"/>
                        <a:t> Operatori economici</a:t>
                      </a:r>
                      <a:endParaRPr lang="it-IT" sz="1600" dirty="0"/>
                    </a:p>
                  </a:txBody>
                  <a:tcPr/>
                </a:tc>
              </a:tr>
              <a:tr h="554019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Nome ed indirizzo</a:t>
                      </a:r>
                      <a:r>
                        <a:rPr lang="it-IT" sz="1600" baseline="0" dirty="0" smtClean="0"/>
                        <a:t> del responsabile dell’immissione sul mercato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Nome ed indirizzo</a:t>
                      </a:r>
                      <a:r>
                        <a:rPr lang="it-IT" sz="1600" baseline="0" dirty="0" smtClean="0"/>
                        <a:t> del fabbricante </a:t>
                      </a:r>
                      <a:r>
                        <a:rPr lang="it-IT" sz="1600" b="1" baseline="0" dirty="0" smtClean="0"/>
                        <a:t>e/o </a:t>
                      </a:r>
                      <a:r>
                        <a:rPr lang="it-IT" sz="1600" baseline="0" dirty="0" smtClean="0"/>
                        <a:t>importatore</a:t>
                      </a:r>
                      <a:endParaRPr lang="it-IT" sz="1600" dirty="0"/>
                    </a:p>
                  </a:txBody>
                  <a:tcPr/>
                </a:tc>
              </a:tr>
              <a:tr h="33087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====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Tracciabilità del prodotto  (identificativo: lotto, articoli,</a:t>
                      </a:r>
                      <a:r>
                        <a:rPr lang="it-IT" sz="1600" b="1" baseline="0" dirty="0" smtClean="0"/>
                        <a:t> ecc.)</a:t>
                      </a:r>
                      <a:endParaRPr lang="it-IT" sz="1600" b="1" dirty="0"/>
                    </a:p>
                  </a:txBody>
                  <a:tcPr/>
                </a:tc>
              </a:tr>
              <a:tr h="554019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Documentazione degli operatori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Documentazione degli operatori </a:t>
                      </a:r>
                      <a:r>
                        <a:rPr lang="it-IT" sz="1600" b="1" dirty="0" smtClean="0"/>
                        <a:t>più dettagliata</a:t>
                      </a:r>
                      <a:endParaRPr lang="it-IT" sz="1600" b="1" dirty="0"/>
                    </a:p>
                  </a:txBody>
                  <a:tcPr/>
                </a:tc>
              </a:tr>
              <a:tr h="35091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====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/>
                        <a:t>Riferimento alla Direttiva 2001/95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/>
                        <a:t>“Sicurezza Generale Prodotto”</a:t>
                      </a:r>
                      <a:endParaRPr lang="it-IT" sz="1600" b="1" dirty="0"/>
                    </a:p>
                  </a:txBody>
                  <a:tcPr/>
                </a:tc>
              </a:tr>
              <a:tr h="406465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(1) Direttiva 1998/88 – </a:t>
                      </a:r>
                      <a:r>
                        <a:rPr lang="it-IT" sz="1200" dirty="0" err="1" smtClean="0"/>
                        <a:t>D.Lgs</a:t>
                      </a:r>
                      <a:r>
                        <a:rPr lang="it-IT" sz="1200" dirty="0" smtClean="0"/>
                        <a:t> 1991/313</a:t>
                      </a:r>
                      <a:endParaRPr lang="it-IT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(2) Direttiva 2009/48 – </a:t>
                      </a:r>
                      <a:r>
                        <a:rPr lang="it-IT" sz="1200" dirty="0" err="1" smtClean="0"/>
                        <a:t>D.Lgs</a:t>
                      </a:r>
                      <a:r>
                        <a:rPr lang="it-IT" sz="1200" dirty="0" smtClean="0"/>
                        <a:t> 2011/54</a:t>
                      </a:r>
                      <a:endParaRPr lang="it-IT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it-IT" sz="2400" smtClean="0"/>
              <a:t>DEFINIZIONE di GIOCATTOLO e CAMPO di APPLICAZIONE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</p:txBody>
      </p:sp>
      <p:pic>
        <p:nvPicPr>
          <p:cNvPr id="19459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827088" y="2263775"/>
          <a:ext cx="7489825" cy="381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44416"/>
                <a:gridCol w="3744416"/>
              </a:tblGrid>
              <a:tr h="34999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Vecchia Norma (1)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Nuova Norma  (2)</a:t>
                      </a:r>
                      <a:endParaRPr lang="it-IT" dirty="0"/>
                    </a:p>
                  </a:txBody>
                  <a:tcPr/>
                </a:tc>
              </a:tr>
              <a:tr h="349998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G I O C A T </a:t>
                      </a:r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 O L O 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19460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 smtClean="0"/>
                        <a:t>Articolo 1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 smtClean="0"/>
                        <a:t>La presente direttiva si applica ai giocattoli. Per giocattolo si intende qualsiasi prodotto </a:t>
                      </a:r>
                      <a:r>
                        <a:rPr lang="it-IT" sz="1800" kern="1200" dirty="0" smtClean="0">
                          <a:solidFill>
                            <a:srgbClr val="FF0000"/>
                          </a:solidFill>
                        </a:rPr>
                        <a:t>concepito o manifestamente destinato </a:t>
                      </a:r>
                      <a:r>
                        <a:rPr lang="it-IT" sz="1800" kern="1200" dirty="0" smtClean="0"/>
                        <a:t>ad essere utilizzato a fini di gioco da bambini di età inferiore ai 14 anni.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baseline="0" dirty="0" smtClean="0"/>
                        <a:t>Articolo 2 – comma 1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baseline="0" dirty="0" smtClean="0"/>
                        <a:t>La presente direttiva si applica ai prodotti progettati o destinati,</a:t>
                      </a:r>
                      <a:r>
                        <a:rPr lang="it-IT" sz="1800" kern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sz="1800" b="1" kern="1200" baseline="0" dirty="0" smtClean="0">
                          <a:solidFill>
                            <a:srgbClr val="FF0000"/>
                          </a:solidFill>
                        </a:rPr>
                        <a:t>in modo esclusivo o meno</a:t>
                      </a:r>
                      <a:r>
                        <a:rPr lang="it-IT" sz="1800" kern="1200" baseline="0" dirty="0" smtClean="0"/>
                        <a:t>, a essere utilizzati per fini di gioco da bambini di età inferiore a 14 anni.</a:t>
                      </a:r>
                      <a:endParaRPr lang="it-IT" sz="1800" dirty="0"/>
                    </a:p>
                  </a:txBody>
                  <a:tcPr/>
                </a:tc>
              </a:tr>
              <a:tr h="349998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 A M P O  d i   A P </a:t>
                      </a:r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 L I C A Z I O N E  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3905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Solo funzione 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ludica primaria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Anche </a:t>
                      </a:r>
                      <a:r>
                        <a:rPr lang="it-IT" sz="1800" dirty="0" smtClean="0"/>
                        <a:t>funzione ludica 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secondaria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814"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(1) Direttiva 1998/88 – </a:t>
                      </a:r>
                      <a:r>
                        <a:rPr lang="it-IT" sz="1200" dirty="0" err="1" smtClean="0">
                          <a:solidFill>
                            <a:schemeClr val="tx1"/>
                          </a:solidFill>
                        </a:rPr>
                        <a:t>D.Lgs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 1991/313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(2) Direttiva 2009/48 – </a:t>
                      </a:r>
                      <a:r>
                        <a:rPr lang="it-IT" sz="1200" dirty="0" err="1" smtClean="0">
                          <a:solidFill>
                            <a:schemeClr val="tx1"/>
                          </a:solidFill>
                        </a:rPr>
                        <a:t>D.Lgs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 2011/54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it-IT" sz="2400" smtClean="0"/>
              <a:t>M  E  R  C  A  T  O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</p:txBody>
      </p:sp>
      <p:pic>
        <p:nvPicPr>
          <p:cNvPr id="20483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763713" y="2636838"/>
          <a:ext cx="5545137" cy="2716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44616"/>
              </a:tblGrid>
              <a:tr h="346647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Nuova Norma  (1)</a:t>
                      </a:r>
                      <a:endParaRPr lang="it-IT" dirty="0"/>
                    </a:p>
                  </a:txBody>
                  <a:tcPr/>
                </a:tc>
              </a:tr>
              <a:tr h="190655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Messa</a:t>
                      </a:r>
                      <a:r>
                        <a:rPr lang="it-IT" b="1" baseline="0" dirty="0" smtClean="0"/>
                        <a:t> a disposizione del mercato: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u="sng" dirty="0" smtClean="0">
                          <a:solidFill>
                            <a:srgbClr val="FF0000"/>
                          </a:solidFill>
                        </a:rPr>
                        <a:t>Fornitura</a:t>
                      </a:r>
                      <a:r>
                        <a:rPr lang="it-IT" sz="1800" b="1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it-IT" sz="1800" dirty="0" smtClean="0">
                          <a:solidFill>
                            <a:schemeClr val="dk1"/>
                          </a:solidFill>
                        </a:rPr>
                        <a:t>di un giocattolo </a:t>
                      </a:r>
                      <a:r>
                        <a:rPr lang="it-IT" sz="1800" b="1" u="none" dirty="0" smtClean="0">
                          <a:solidFill>
                            <a:srgbClr val="FF0000"/>
                          </a:solidFill>
                        </a:rPr>
                        <a:t>per la distribuzione</a:t>
                      </a:r>
                      <a:r>
                        <a:rPr lang="it-IT" sz="1800" dirty="0" smtClean="0">
                          <a:solidFill>
                            <a:schemeClr val="dk1"/>
                          </a:solidFill>
                        </a:rPr>
                        <a:t>, il consumo o l’uso </a:t>
                      </a:r>
                      <a:r>
                        <a:rPr lang="it-IT" sz="1800" b="1" u="sng" dirty="0" smtClean="0">
                          <a:solidFill>
                            <a:srgbClr val="FF0000"/>
                          </a:solidFill>
                        </a:rPr>
                        <a:t>sul</a:t>
                      </a:r>
                      <a:r>
                        <a:rPr lang="it-IT" sz="1800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sz="1800" u="sng" dirty="0" smtClean="0">
                          <a:solidFill>
                            <a:srgbClr val="FF0000"/>
                          </a:solidFill>
                        </a:rPr>
                        <a:t>mercato comunitario</a:t>
                      </a:r>
                      <a:r>
                        <a:rPr lang="it-IT" sz="1800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sz="1800" dirty="0" smtClean="0">
                          <a:solidFill>
                            <a:schemeClr val="dk1"/>
                          </a:solidFill>
                        </a:rPr>
                        <a:t>nel corso di un’attività commerciale, a titolo oneroso o gratuito.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dk1"/>
                          </a:solidFill>
                        </a:rPr>
                        <a:t>Immissione sul mercato</a:t>
                      </a:r>
                      <a:endParaRPr lang="it-IT" sz="180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u="sng" dirty="0" smtClean="0">
                          <a:solidFill>
                            <a:srgbClr val="FF0000"/>
                          </a:solidFill>
                        </a:rPr>
                        <a:t>Prima messa </a:t>
                      </a:r>
                      <a:r>
                        <a:rPr lang="it-IT" sz="1800" dirty="0" smtClean="0">
                          <a:solidFill>
                            <a:schemeClr val="dk1"/>
                          </a:solidFill>
                        </a:rPr>
                        <a:t>a </a:t>
                      </a:r>
                      <a:r>
                        <a:rPr lang="it-IT" sz="1800" b="1" u="sng" dirty="0" smtClean="0">
                          <a:solidFill>
                            <a:srgbClr val="FF0000"/>
                          </a:solidFill>
                        </a:rPr>
                        <a:t>disposizione</a:t>
                      </a:r>
                      <a:r>
                        <a:rPr lang="it-IT" sz="1800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sz="1800" dirty="0" smtClean="0">
                          <a:solidFill>
                            <a:schemeClr val="dk1"/>
                          </a:solidFill>
                        </a:rPr>
                        <a:t>di un giocattolo </a:t>
                      </a:r>
                      <a:r>
                        <a:rPr lang="it-IT" sz="1800" b="1" u="sng" dirty="0" smtClean="0">
                          <a:solidFill>
                            <a:srgbClr val="FF0000"/>
                          </a:solidFill>
                        </a:rPr>
                        <a:t>sul</a:t>
                      </a:r>
                      <a:r>
                        <a:rPr lang="it-IT" sz="180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it-IT" sz="1800" u="sng" dirty="0" smtClean="0">
                          <a:solidFill>
                            <a:srgbClr val="FF0000"/>
                          </a:solidFill>
                        </a:rPr>
                        <a:t>mercato comunitario</a:t>
                      </a:r>
                      <a:r>
                        <a:rPr lang="it-IT" sz="1800" dirty="0" smtClean="0">
                          <a:solidFill>
                            <a:schemeClr val="dk1"/>
                          </a:solidFill>
                        </a:rPr>
                        <a:t>.</a:t>
                      </a:r>
                      <a:endParaRPr lang="it-IT" dirty="0"/>
                    </a:p>
                  </a:txBody>
                  <a:tcPr/>
                </a:tc>
              </a:tr>
              <a:tr h="339084"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(1) Direttiva 1998/88 – </a:t>
                      </a:r>
                      <a:r>
                        <a:rPr lang="it-IT" sz="1200" dirty="0" err="1" smtClean="0">
                          <a:solidFill>
                            <a:schemeClr val="tx1"/>
                          </a:solidFill>
                        </a:rPr>
                        <a:t>D.Lgs</a:t>
                      </a:r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 1991/313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it-IT" sz="2400" smtClean="0"/>
              <a:t>O P E R T O R I   E C O NO M I C I</a:t>
            </a:r>
          </a:p>
          <a:p>
            <a:pPr algn="ctr">
              <a:buFont typeface="Arial" charset="0"/>
              <a:buNone/>
            </a:pPr>
            <a:endParaRPr lang="it-IT" sz="2400" smtClean="0"/>
          </a:p>
          <a:p>
            <a:pPr algn="ctr">
              <a:buFont typeface="Arial" charset="0"/>
              <a:buNone/>
            </a:pPr>
            <a:endParaRPr lang="it-IT" sz="2400" smtClean="0"/>
          </a:p>
        </p:txBody>
      </p:sp>
      <p:pic>
        <p:nvPicPr>
          <p:cNvPr id="21507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95513" y="2205038"/>
          <a:ext cx="4679950" cy="25669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85209"/>
                <a:gridCol w="2795311"/>
              </a:tblGrid>
              <a:tr h="36147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Vecchia Norma </a:t>
                      </a:r>
                      <a:r>
                        <a:rPr lang="it-IT" sz="1400" dirty="0" smtClean="0"/>
                        <a:t>(1)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Nuova Norma  </a:t>
                      </a:r>
                      <a:r>
                        <a:rPr lang="it-IT" sz="1400" dirty="0" smtClean="0"/>
                        <a:t>(2)</a:t>
                      </a:r>
                      <a:endParaRPr lang="it-IT" sz="1400" dirty="0"/>
                    </a:p>
                  </a:txBody>
                  <a:tcPr/>
                </a:tc>
              </a:tr>
              <a:tr h="426328">
                <a:tc rowSpan="2"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Fabbricanti</a:t>
                      </a:r>
                    </a:p>
                    <a:p>
                      <a:pPr algn="l"/>
                      <a:r>
                        <a:rPr lang="it-IT" dirty="0" smtClean="0"/>
                        <a:t>         /</a:t>
                      </a:r>
                    </a:p>
                    <a:p>
                      <a:pPr algn="l"/>
                      <a:r>
                        <a:rPr lang="it-IT" dirty="0" smtClean="0"/>
                        <a:t>Importatori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Fabbricanti</a:t>
                      </a:r>
                      <a:endParaRPr lang="it-IT" dirty="0"/>
                    </a:p>
                  </a:txBody>
                  <a:tcPr/>
                </a:tc>
              </a:tr>
              <a:tr h="51208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Importatori</a:t>
                      </a:r>
                      <a:endParaRPr lang="it-IT" dirty="0"/>
                    </a:p>
                  </a:txBody>
                  <a:tcPr/>
                </a:tc>
              </a:tr>
              <a:tr h="410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Mandatari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Rappresentanti autorizzati</a:t>
                      </a:r>
                      <a:endParaRPr lang="it-IT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Distributori</a:t>
                      </a:r>
                      <a:endParaRPr lang="it-IT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96060">
                <a:tc>
                  <a:txBody>
                    <a:bodyPr/>
                    <a:lstStyle/>
                    <a:p>
                      <a:pPr marL="228600" indent="-228600">
                        <a:buAutoNum type="arabicParenBoth"/>
                      </a:pPr>
                      <a:r>
                        <a:rPr lang="it-IT" sz="1200" dirty="0" smtClean="0"/>
                        <a:t>Direttiva 1998/88;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it-IT" sz="1200" dirty="0" smtClean="0"/>
                        <a:t>       </a:t>
                      </a:r>
                      <a:r>
                        <a:rPr lang="it-IT" sz="1200" dirty="0" err="1" smtClean="0"/>
                        <a:t>D.Lgs</a:t>
                      </a:r>
                      <a:r>
                        <a:rPr lang="it-IT" sz="1200" dirty="0" smtClean="0"/>
                        <a:t> 1991/313</a:t>
                      </a:r>
                      <a:endParaRPr lang="it-IT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(2) Direttiva 2009/48 – </a:t>
                      </a:r>
                      <a:r>
                        <a:rPr lang="it-IT" sz="1200" dirty="0" err="1" smtClean="0"/>
                        <a:t>D.Lgs</a:t>
                      </a:r>
                      <a:r>
                        <a:rPr lang="it-IT" sz="1200" dirty="0" smtClean="0"/>
                        <a:t> 2011/54</a:t>
                      </a:r>
                      <a:endParaRPr lang="it-IT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2484438" y="2205038"/>
          <a:ext cx="4248150" cy="3322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</a:tblGrid>
              <a:tr h="3168352">
                <a:tc>
                  <a:txBody>
                    <a:bodyPr/>
                    <a:lstStyle/>
                    <a:p>
                      <a:pPr algn="ctr"/>
                      <a:r>
                        <a:rPr lang="it-IT" sz="3200" b="0" dirty="0" smtClean="0"/>
                        <a:t>D i s t r i b u t o r e </a:t>
                      </a:r>
                    </a:p>
                    <a:p>
                      <a:pPr algn="ctr"/>
                      <a:r>
                        <a:rPr lang="it-IT" sz="1800" b="0" dirty="0" smtClean="0"/>
                        <a:t>(definizione)</a:t>
                      </a:r>
                    </a:p>
                    <a:p>
                      <a:pPr algn="ctr"/>
                      <a:endParaRPr lang="it-IT" sz="18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Persona fisica o giuridica nella catena di fornitura, diversa dal fabbricante o dall’importatore, che mette a disposizione sul mercato un giocattolo  </a:t>
                      </a:r>
                    </a:p>
                    <a:p>
                      <a:pPr algn="ctr"/>
                      <a:endParaRPr lang="it-IT" sz="2400" b="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pic>
        <p:nvPicPr>
          <p:cNvPr id="22536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898112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O B </a:t>
                      </a: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 L I G H I   D E L   D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I S T R I B U T O R E </a:t>
                      </a:r>
                    </a:p>
                    <a:p>
                      <a:pPr algn="ctr"/>
                      <a:r>
                        <a:rPr lang="it-IT" sz="1800" b="0" baseline="0" dirty="0" smtClean="0">
                          <a:solidFill>
                            <a:schemeClr val="tx1"/>
                          </a:solidFill>
                        </a:rPr>
                        <a:t>(Articolo 7)</a:t>
                      </a:r>
                    </a:p>
                    <a:p>
                      <a:pPr algn="l"/>
                      <a:r>
                        <a:rPr lang="it-IT" sz="1800" b="0" baseline="0" dirty="0" smtClean="0">
                          <a:solidFill>
                            <a:schemeClr val="tx1"/>
                          </a:solidFill>
                        </a:rPr>
                        <a:t>Comma 1°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Quando mettono un giocattolo a disposizione sul mercato, i distributori agiscono con la dovuta attenzione in relazione alle prescrizioni applicabili.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Comma 2°</a:t>
                      </a:r>
                    </a:p>
                    <a:p>
                      <a:pPr algn="just"/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Prima di mettere un giocattolo a disposizione sul mercato, i distributori verificano che il giocattolo in questione rechi la marcatura prescritta, che sia accompagnato dai documenti prescritti e da istruzioni e informazioni sulla sicurezza in una lingua o in lingue che possono essere facilmente comprese dai consumatori dello Stato membro in cui il giocattolo deve essere messo a disposizione sul mercato, e che il fabbricante e l’importatore si siano conformati alle prescrizioni di cui all’articolo 4, paragrafi 5 e 6, e all’articolo 6, paragrafo 3.</a:t>
                      </a:r>
                    </a:p>
                    <a:p>
                      <a:pPr algn="just"/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distributore, se ritiene o ha motivo di credere che un giocattolo non sia conforme ai requisiti di cui all’articolo 10 e all’allegato II, non mette il giocattolo a disposizione sul mercato fino a quando non sia stato reso conforme. Inoltre, quando un giocattolo presenta un rischio, il distributore ne informa il fabbricante o l’importatore nonché le autorità di vigilanza del mercato.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it-IT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3560" name="Immagine 3" descr="Banner-Newsletter-speciale-solo-ass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25" y="44450"/>
            <a:ext cx="3530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1625</Words>
  <Application>Microsoft Office PowerPoint</Application>
  <PresentationFormat>Presentazione su schermo (4:3)</PresentationFormat>
  <Paragraphs>243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Calibri</vt:lpstr>
      <vt:lpstr>Arial</vt:lpstr>
      <vt:lpstr>Times New Roman</vt:lpstr>
      <vt:lpstr>Wingdings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mirco.avanzo</cp:lastModifiedBy>
  <cp:revision>73</cp:revision>
  <dcterms:created xsi:type="dcterms:W3CDTF">2012-03-25T08:24:56Z</dcterms:created>
  <dcterms:modified xsi:type="dcterms:W3CDTF">2012-04-19T09:19:18Z</dcterms:modified>
</cp:coreProperties>
</file>