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6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Lazzari" initials="RL" lastIdx="1" clrIdx="0">
    <p:extLst>
      <p:ext uri="{19B8F6BF-5375-455C-9EA6-DF929625EA0E}">
        <p15:presenceInfo xmlns:p15="http://schemas.microsoft.com/office/powerpoint/2012/main" userId="S::roberta.lazzari@UNIONECCIAADELVENETO.onmicrosoft.com::942c893b-7e23-44ad-83eb-ef36e2b872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E8"/>
    <a:srgbClr val="99CCFF"/>
    <a:srgbClr val="6ABEF2"/>
    <a:srgbClr val="2EA2EC"/>
    <a:srgbClr val="EA8908"/>
    <a:srgbClr val="36568A"/>
    <a:srgbClr val="002EC0"/>
    <a:srgbClr val="008EDF"/>
    <a:srgbClr val="3220A0"/>
    <a:srgbClr val="433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2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41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F383637-311E-424D-9394-F47E1D2094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0EC170B-58FB-47CF-A3E1-4A7B60B77B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A086786-F7A6-49A9-8292-93B803E4C0E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2A668FF-BF4C-48C4-9A4B-8608D7713CD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 smtClean="0"/>
            </a:lvl1pPr>
          </a:lstStyle>
          <a:p>
            <a:pPr>
              <a:defRPr/>
            </a:pPr>
            <a:fld id="{4282B3AB-5A3C-4F67-BD49-1E82A5595CC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4C54A8D-7AE6-41F1-9BA0-0D3DB27ED1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64DEAD6-1ED2-4DFB-A17C-293C56B250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32B5B54-38D3-4121-8372-AA7E0FF1F1B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F9F5356-8F95-4853-BF28-FC1C6C11B0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noProof="0"/>
              <a:t>Fare clic per modificare gli stili del testo dello schema</a:t>
            </a:r>
          </a:p>
          <a:p>
            <a:pPr lvl="1"/>
            <a:r>
              <a:rPr lang="en-US" altLang="it-IT" noProof="0"/>
              <a:t>Secondo livello</a:t>
            </a:r>
          </a:p>
          <a:p>
            <a:pPr lvl="2"/>
            <a:r>
              <a:rPr lang="en-US" altLang="it-IT" noProof="0"/>
              <a:t>Terzo livello</a:t>
            </a:r>
          </a:p>
          <a:p>
            <a:pPr lvl="3"/>
            <a:r>
              <a:rPr lang="en-US" altLang="it-IT" noProof="0"/>
              <a:t>Quarto livello</a:t>
            </a:r>
          </a:p>
          <a:p>
            <a:pPr lvl="4"/>
            <a:r>
              <a:rPr lang="en-US" altLang="it-IT" noProof="0"/>
              <a:t>Quinto livello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32EDA69F-AC17-4547-AF94-2B4010D6CB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56E2BA4B-DC3B-4DF9-B8C6-A503150E7A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 smtClean="0"/>
            </a:lvl1pPr>
          </a:lstStyle>
          <a:p>
            <a:pPr>
              <a:defRPr/>
            </a:pPr>
            <a:fld id="{DD248399-676A-4A76-9CD4-A1DB3291F54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5B1E2A-CFE4-4D28-86C2-3D665319F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B4165E-0044-4344-A713-21DE0F1BD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3577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B4165E-0044-4344-A713-21DE0F1BD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599"/>
            <a:ext cx="8229600" cy="3505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0232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Line 8">
            <a:extLst>
              <a:ext uri="{FF2B5EF4-FFF2-40B4-BE49-F238E27FC236}">
                <a16:creationId xmlns:a16="http://schemas.microsoft.com/office/drawing/2014/main" id="{FDE2190E-6453-4D34-B934-945502E671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12700">
            <a:solidFill>
              <a:srgbClr val="008E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" name="Picture 7" descr="ppt">
            <a:extLst>
              <a:ext uri="{FF2B5EF4-FFF2-40B4-BE49-F238E27FC236}">
                <a16:creationId xmlns:a16="http://schemas.microsoft.com/office/drawing/2014/main" id="{3CC66350-11C7-497E-87C7-DB3B1D325C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763000" cy="668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8EE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Line 8">
            <a:extLst>
              <a:ext uri="{FF2B5EF4-FFF2-40B4-BE49-F238E27FC236}">
                <a16:creationId xmlns:a16="http://schemas.microsoft.com/office/drawing/2014/main" id="{FDE2190E-6453-4D34-B934-945502E671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12700">
            <a:solidFill>
              <a:srgbClr val="008E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" name="Picture 7" descr="ppt">
            <a:extLst>
              <a:ext uri="{FF2B5EF4-FFF2-40B4-BE49-F238E27FC236}">
                <a16:creationId xmlns:a16="http://schemas.microsoft.com/office/drawing/2014/main" id="{3CC66350-11C7-497E-87C7-DB3B1D325C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763000" cy="668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1E786E56-7895-4FCE-B796-F6E643A4E4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286000"/>
            <a:ext cx="9144000" cy="3962400"/>
          </a:xfrm>
          <a:prstGeom prst="rect">
            <a:avLst/>
          </a:prstGeom>
          <a:solidFill>
            <a:srgbClr val="008E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695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8EE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nettore 1 29">
            <a:extLst>
              <a:ext uri="{FF2B5EF4-FFF2-40B4-BE49-F238E27FC236}">
                <a16:creationId xmlns:a16="http://schemas.microsoft.com/office/drawing/2014/main" id="{3989C59F-142C-1044-8D6A-34DF944DB78C}"/>
              </a:ext>
            </a:extLst>
          </p:cNvPr>
          <p:cNvCxnSpPr/>
          <p:nvPr/>
        </p:nvCxnSpPr>
        <p:spPr bwMode="auto">
          <a:xfrm>
            <a:off x="1600200" y="3922379"/>
            <a:ext cx="5048081" cy="665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D8BED86E-0237-5E49-859F-7B94801FD278}"/>
              </a:ext>
            </a:extLst>
          </p:cNvPr>
          <p:cNvCxnSpPr/>
          <p:nvPr/>
        </p:nvCxnSpPr>
        <p:spPr bwMode="auto">
          <a:xfrm flipV="1">
            <a:off x="2667000" y="2474579"/>
            <a:ext cx="2819400" cy="28579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827C3563-DCEE-2B41-AD50-63226AEF18E6}"/>
              </a:ext>
            </a:extLst>
          </p:cNvPr>
          <p:cNvCxnSpPr/>
          <p:nvPr/>
        </p:nvCxnSpPr>
        <p:spPr bwMode="auto">
          <a:xfrm>
            <a:off x="2590800" y="2880090"/>
            <a:ext cx="3276600" cy="2301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olo 1">
            <a:extLst>
              <a:ext uri="{FF2B5EF4-FFF2-40B4-BE49-F238E27FC236}">
                <a16:creationId xmlns:a16="http://schemas.microsoft.com/office/drawing/2014/main" id="{D68EEAF6-7258-4C39-AB0B-269AEF789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6934200" cy="1295400"/>
          </a:xfrm>
        </p:spPr>
        <p:txBody>
          <a:bodyPr/>
          <a:lstStyle/>
          <a:p>
            <a:pPr algn="ctr"/>
            <a:r>
              <a:rPr lang="en-US" sz="1800" dirty="0"/>
              <a:t>TRASPARENZA - </a:t>
            </a:r>
            <a:r>
              <a:rPr lang="en-US" sz="1800" dirty="0" err="1"/>
              <a:t>Società</a:t>
            </a:r>
            <a:r>
              <a:rPr lang="en-US" sz="1800" dirty="0"/>
              <a:t> </a:t>
            </a:r>
            <a:r>
              <a:rPr lang="en-US" sz="1800" dirty="0" err="1"/>
              <a:t>partecipate</a:t>
            </a:r>
            <a:br>
              <a:rPr lang="en-US" sz="1800" dirty="0"/>
            </a:br>
            <a:r>
              <a:rPr lang="en-US" sz="1800" dirty="0"/>
              <a:t>       (</a:t>
            </a:r>
            <a:r>
              <a:rPr lang="en-US" sz="1800" dirty="0" err="1"/>
              <a:t>d.lgs</a:t>
            </a:r>
            <a:r>
              <a:rPr lang="en-US" sz="1800" dirty="0"/>
              <a:t>. 33/2013 - art. 22, co.1, </a:t>
            </a:r>
            <a:r>
              <a:rPr lang="en-US" sz="1800" dirty="0" err="1"/>
              <a:t>lett.b</a:t>
            </a:r>
            <a:r>
              <a:rPr lang="en-US" sz="1800" dirty="0"/>
              <a:t>)</a:t>
            </a:r>
            <a:r>
              <a:rPr lang="en-US" dirty="0"/>
              <a:t>	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3BA7F8C3-79C7-B543-9838-07F39795DA9E}"/>
              </a:ext>
            </a:extLst>
          </p:cNvPr>
          <p:cNvSpPr/>
          <p:nvPr/>
        </p:nvSpPr>
        <p:spPr bwMode="auto">
          <a:xfrm>
            <a:off x="3276600" y="2880090"/>
            <a:ext cx="1828800" cy="1828800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4A57BA-5E52-6940-B7FF-CCE843968EB8}"/>
              </a:ext>
            </a:extLst>
          </p:cNvPr>
          <p:cNvSpPr txBox="1"/>
          <p:nvPr/>
        </p:nvSpPr>
        <p:spPr>
          <a:xfrm>
            <a:off x="3276600" y="3505200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Unioncamere Veneto</a:t>
            </a: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92734030-B5EA-3246-980D-5C4996BDD16C}"/>
              </a:ext>
            </a:extLst>
          </p:cNvPr>
          <p:cNvSpPr/>
          <p:nvPr/>
        </p:nvSpPr>
        <p:spPr bwMode="auto">
          <a:xfrm>
            <a:off x="1600200" y="1752600"/>
            <a:ext cx="1447800" cy="1447800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0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Agroqualità</a:t>
            </a: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it-IT" sz="1200" b="0" i="0" u="none" strike="noStrike" cap="none" normalizeH="0" baseline="0" dirty="0" err="1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s.p.a.</a:t>
            </a: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- 2,03% 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5A7C9CF1-9D53-0C46-AD9F-DBEF50B1E61F}"/>
              </a:ext>
            </a:extLst>
          </p:cNvPr>
          <p:cNvSpPr/>
          <p:nvPr/>
        </p:nvSpPr>
        <p:spPr bwMode="auto">
          <a:xfrm>
            <a:off x="362119" y="3176798"/>
            <a:ext cx="1447800" cy="1447800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E411455-815D-024B-B2DC-398A398DF4DE}"/>
              </a:ext>
            </a:extLst>
          </p:cNvPr>
          <p:cNvSpPr txBox="1"/>
          <p:nvPr/>
        </p:nvSpPr>
        <p:spPr>
          <a:xfrm>
            <a:off x="590719" y="3405398"/>
            <a:ext cx="11146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I C Outsourcing </a:t>
            </a:r>
            <a:r>
              <a:rPr lang="en-US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s.c.r.l</a:t>
            </a:r>
            <a:r>
              <a:rPr lang="en-US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.- 0,03%</a:t>
            </a:r>
            <a:endParaRPr lang="it-IT" sz="12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51F9DDA5-92EC-4346-BC2D-3A4388200F1E}"/>
              </a:ext>
            </a:extLst>
          </p:cNvPr>
          <p:cNvSpPr/>
          <p:nvPr/>
        </p:nvSpPr>
        <p:spPr bwMode="auto">
          <a:xfrm>
            <a:off x="1705397" y="4439155"/>
            <a:ext cx="1447800" cy="1447800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pt-BR" sz="12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algn="ctr" eaLnBrk="1" hangingPunct="1"/>
            <a:r>
              <a:rPr lang="pt-BR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Infocamere s.cons. p.a</a:t>
            </a:r>
            <a:r>
              <a:rPr lang="pt-BR" sz="1200" u="none">
                <a:solidFill>
                  <a:schemeClr val="tx2">
                    <a:lumMod val="95000"/>
                    <a:lumOff val="5000"/>
                  </a:schemeClr>
                </a:solidFill>
              </a:rPr>
              <a:t>. 0,29</a:t>
            </a:r>
            <a:r>
              <a:rPr lang="pt-BR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%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95D2722C-B5CF-A944-85B3-2AEA77A29920}"/>
              </a:ext>
            </a:extLst>
          </p:cNvPr>
          <p:cNvSpPr/>
          <p:nvPr/>
        </p:nvSpPr>
        <p:spPr bwMode="auto">
          <a:xfrm>
            <a:off x="5105398" y="1676400"/>
            <a:ext cx="1501076" cy="1524001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048663E-D643-B842-AE5A-8D0D8F0B410B}"/>
              </a:ext>
            </a:extLst>
          </p:cNvPr>
          <p:cNvSpPr txBox="1"/>
          <p:nvPr/>
        </p:nvSpPr>
        <p:spPr>
          <a:xfrm>
            <a:off x="5154108" y="1989302"/>
            <a:ext cx="1399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Ecocerved</a:t>
            </a:r>
            <a:r>
              <a:rPr lang="en-US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ctr"/>
            <a:r>
              <a:rPr lang="en-US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s.cons</a:t>
            </a:r>
            <a:r>
              <a:rPr lang="en-US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a </a:t>
            </a:r>
            <a:r>
              <a:rPr lang="en-US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r.l</a:t>
            </a:r>
            <a:r>
              <a:rPr lang="en-US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- 1,3%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77AD2BEA-923F-3A45-A643-9C77B14F7ECD}"/>
              </a:ext>
            </a:extLst>
          </p:cNvPr>
          <p:cNvSpPr/>
          <p:nvPr/>
        </p:nvSpPr>
        <p:spPr bwMode="auto">
          <a:xfrm>
            <a:off x="6592986" y="2987985"/>
            <a:ext cx="1636613" cy="1636613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z="1000" u="none" dirty="0"/>
          </a:p>
        </p:txBody>
      </p:sp>
      <p:sp>
        <p:nvSpPr>
          <p:cNvPr id="21" name="Ovale 20">
            <a:extLst>
              <a:ext uri="{FF2B5EF4-FFF2-40B4-BE49-F238E27FC236}">
                <a16:creationId xmlns:a16="http://schemas.microsoft.com/office/drawing/2014/main" id="{8FE33B0A-82A8-AE4A-AD48-D165663794B1}"/>
              </a:ext>
            </a:extLst>
          </p:cNvPr>
          <p:cNvSpPr/>
          <p:nvPr/>
        </p:nvSpPr>
        <p:spPr bwMode="auto">
          <a:xfrm>
            <a:off x="5158674" y="4466803"/>
            <a:ext cx="1447800" cy="1447800"/>
          </a:xfrm>
          <a:prstGeom prst="ellipse">
            <a:avLst/>
          </a:prstGeom>
          <a:gradFill>
            <a:gsLst>
              <a:gs pos="0">
                <a:srgbClr val="99CCFF"/>
              </a:gs>
              <a:gs pos="50000">
                <a:srgbClr val="008EE8"/>
              </a:gs>
              <a:gs pos="100000">
                <a:srgbClr val="6ABEF2"/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it-IT" sz="10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algn="ctr" eaLnBrk="1" hangingPunct="1"/>
            <a:endParaRPr lang="it-IT" sz="1000" u="none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4CDDF48-165C-278A-4CC8-9A0F87E0087C}"/>
              </a:ext>
            </a:extLst>
          </p:cNvPr>
          <p:cNvSpPr txBox="1"/>
          <p:nvPr/>
        </p:nvSpPr>
        <p:spPr>
          <a:xfrm>
            <a:off x="6553199" y="3682397"/>
            <a:ext cx="16242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it-IT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Tecnoservicecamere</a:t>
            </a:r>
            <a:r>
              <a:rPr lang="it-IT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it-IT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S.cons.p.a</a:t>
            </a:r>
            <a:r>
              <a:rPr lang="it-IT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. - 0,4%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836C6AC-3381-5734-E7C6-77965ABB7146}"/>
              </a:ext>
            </a:extLst>
          </p:cNvPr>
          <p:cNvSpPr txBox="1"/>
          <p:nvPr/>
        </p:nvSpPr>
        <p:spPr>
          <a:xfrm>
            <a:off x="5098994" y="5074368"/>
            <a:ext cx="16242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it-IT" sz="1200" u="none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Uniontrasporti</a:t>
            </a:r>
            <a:r>
              <a:rPr lang="it-IT" sz="1200" u="none" dirty="0">
                <a:solidFill>
                  <a:schemeClr val="tx2">
                    <a:lumMod val="95000"/>
                    <a:lumOff val="5000"/>
                  </a:schemeClr>
                </a:solidFill>
              </a:rPr>
              <a:t> - 0,13%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8822398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5331</TotalTime>
  <Words>91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Tahoma</vt:lpstr>
      <vt:lpstr>Personalizza struttura</vt:lpstr>
      <vt:lpstr>1_Personalizza struttura</vt:lpstr>
      <vt:lpstr>TRASPARENZA - Società partecipate        (d.lgs. 33/2013 - art. 22, co.1, lett.b)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IEUser</dc:creator>
  <cp:lastModifiedBy>Valentina Montesarchio</cp:lastModifiedBy>
  <cp:revision>158</cp:revision>
  <dcterms:created xsi:type="dcterms:W3CDTF">2018-09-26T10:53:00Z</dcterms:created>
  <dcterms:modified xsi:type="dcterms:W3CDTF">2022-05-27T08:10:06Z</dcterms:modified>
</cp:coreProperties>
</file>