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4"/>
  </p:notesMasterIdLst>
  <p:sldIdLst>
    <p:sldId id="861" r:id="rId2"/>
    <p:sldId id="685" r:id="rId3"/>
    <p:sldId id="977" r:id="rId4"/>
    <p:sldId id="972" r:id="rId5"/>
    <p:sldId id="964" r:id="rId6"/>
    <p:sldId id="963" r:id="rId7"/>
    <p:sldId id="976" r:id="rId8"/>
    <p:sldId id="973" r:id="rId9"/>
    <p:sldId id="974" r:id="rId10"/>
    <p:sldId id="978" r:id="rId11"/>
    <p:sldId id="979" r:id="rId12"/>
    <p:sldId id="910" r:id="rId13"/>
  </p:sldIdLst>
  <p:sldSz cx="9144000" cy="5715000" type="screen16x1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1D9AD7"/>
    <a:srgbClr val="F2F7FA"/>
    <a:srgbClr val="005EAC"/>
    <a:srgbClr val="2A2A2A"/>
    <a:srgbClr val="0066CC"/>
    <a:srgbClr val="0074C7"/>
    <a:srgbClr val="FF6600"/>
    <a:srgbClr val="CCFF99"/>
    <a:srgbClr val="0096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ile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32" autoAdjust="0"/>
    <p:restoredTop sz="93165" autoAdjust="0"/>
  </p:normalViewPr>
  <p:slideViewPr>
    <p:cSldViewPr>
      <p:cViewPr varScale="1">
        <p:scale>
          <a:sx n="95" d="100"/>
          <a:sy n="95" d="100"/>
        </p:scale>
        <p:origin x="1258" y="53"/>
      </p:cViewPr>
      <p:guideLst>
        <p:guide orient="horz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3876" y="10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yyi2039\OneDrive%20-%20Ecocerved%20SCARL\Documenti\8_FONDI%20PEREQUATIVI%20UNIONE\FONDI%202019-2020\Report%2015-09%20attivit&#224;%20Fondo%20Perequazione%20Ecocerve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yyi2039\OneDrive%20-%20Ecocerved%20SCARL\Documenti\8_FONDI%20PEREQUATIVI%20UNIONE\FONDI%202019-2020\ASSISTENZA%20TECNICA%20SOTTOPRODOTTI\Grafico%20Avanzamento%20Assistenze%2015-9-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0" i="0" baseline="0">
                <a:effectLst/>
              </a:rPr>
              <a:t>Formazione imprese Sottoprodotti - Partecipanti ed iscritti 1.184</a:t>
            </a:r>
            <a:endParaRPr lang="it-IT" sz="16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Foglio1!$E$6:$E$21</c:f>
              <c:strCache>
                <c:ptCount val="16"/>
                <c:pt idx="0">
                  <c:v>Unioncamere Lombardia - 04/11/2021</c:v>
                </c:pt>
                <c:pt idx="1">
                  <c:v>Unioncamere Puglia - 17/11/2021</c:v>
                </c:pt>
                <c:pt idx="2">
                  <c:v>Unioncamere Veneto - 13/12/2021</c:v>
                </c:pt>
                <c:pt idx="3">
                  <c:v>Unioncamere Puglia - 08/03/2022</c:v>
                </c:pt>
                <c:pt idx="4">
                  <c:v>Unioncamere Emilia Romagna - 11/03/2022</c:v>
                </c:pt>
                <c:pt idx="5">
                  <c:v>Unioncamere Lombardia - 22/03/2022</c:v>
                </c:pt>
                <c:pt idx="6">
                  <c:v>Camera di commercio Marche - 24/03/2022</c:v>
                </c:pt>
                <c:pt idx="7">
                  <c:v>Camera di commercio Sardegna - 25/03/2022</c:v>
                </c:pt>
                <c:pt idx="8">
                  <c:v>Unioncamere Calabria - 28/03/2022</c:v>
                </c:pt>
                <c:pt idx="9">
                  <c:v>Camera di commercio Abruzzo - 28/03/2022</c:v>
                </c:pt>
                <c:pt idx="10">
                  <c:v>Unioncamere Lombardia - 29/03/2022</c:v>
                </c:pt>
                <c:pt idx="11">
                  <c:v>Unioncamere Emilia Romagna - 04/04/2022</c:v>
                </c:pt>
                <c:pt idx="12">
                  <c:v>Unioncamere Campania - 26/04/2022</c:v>
                </c:pt>
                <c:pt idx="13">
                  <c:v>Camera di commercio Molise - 26/04/2022</c:v>
                </c:pt>
                <c:pt idx="14">
                  <c:v>Camera di commercio Basilicata - 26/04/2022</c:v>
                </c:pt>
                <c:pt idx="15">
                  <c:v>Camera di commercio Marche - 26/07/2022</c:v>
                </c:pt>
              </c:strCache>
            </c:strRef>
          </c:cat>
          <c:val>
            <c:numRef>
              <c:f>Foglio1!$F$6:$F$21</c:f>
              <c:numCache>
                <c:formatCode>_-* #,##0_-;\-* #,##0_-;_-* "-"??_-;_-@_-</c:formatCode>
                <c:ptCount val="16"/>
                <c:pt idx="0">
                  <c:v>42</c:v>
                </c:pt>
                <c:pt idx="1">
                  <c:v>111</c:v>
                </c:pt>
                <c:pt idx="2">
                  <c:v>96</c:v>
                </c:pt>
                <c:pt idx="3">
                  <c:v>45</c:v>
                </c:pt>
                <c:pt idx="4">
                  <c:v>122</c:v>
                </c:pt>
                <c:pt idx="5">
                  <c:v>51</c:v>
                </c:pt>
                <c:pt idx="6">
                  <c:v>53</c:v>
                </c:pt>
                <c:pt idx="7">
                  <c:v>69</c:v>
                </c:pt>
                <c:pt idx="8">
                  <c:v>89</c:v>
                </c:pt>
                <c:pt idx="9">
                  <c:v>107</c:v>
                </c:pt>
                <c:pt idx="10">
                  <c:v>63</c:v>
                </c:pt>
                <c:pt idx="11">
                  <c:v>106</c:v>
                </c:pt>
                <c:pt idx="12">
                  <c:v>138</c:v>
                </c:pt>
                <c:pt idx="13">
                  <c:v>37</c:v>
                </c:pt>
                <c:pt idx="14">
                  <c:v>24</c:v>
                </c:pt>
                <c:pt idx="15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8E-4DF9-9F4F-9C01FDF0A7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436969471"/>
        <c:axId val="1436971135"/>
      </c:barChart>
      <c:catAx>
        <c:axId val="143696947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36971135"/>
        <c:crosses val="autoZero"/>
        <c:auto val="1"/>
        <c:lblAlgn val="ctr"/>
        <c:lblOffset val="100"/>
        <c:noMultiLvlLbl val="0"/>
      </c:catAx>
      <c:valAx>
        <c:axId val="14369711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369694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Appuntamenti assistenza tecnica Sottoprodotti da maggio 2022 ad oggi</a:t>
            </a:r>
          </a:p>
        </c:rich>
      </c:tx>
      <c:layout>
        <c:manualLayout>
          <c:xMode val="edge"/>
          <c:yMode val="edge"/>
          <c:x val="0.17671678252794612"/>
          <c:y val="2.29972019353526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'prenotazioni-ricevute(12)'!$F$1</c:f>
              <c:strCache>
                <c:ptCount val="1"/>
                <c:pt idx="0">
                  <c:v>Svolti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'prenotazioni-ricevute(12)'!$E$2:$E$12</c:f>
              <c:strCache>
                <c:ptCount val="11"/>
                <c:pt idx="0">
                  <c:v>Unioncamere Campania</c:v>
                </c:pt>
                <c:pt idx="1">
                  <c:v>Unioncamere Lombardia</c:v>
                </c:pt>
                <c:pt idx="2">
                  <c:v>Unioncamere Emilia Romagna</c:v>
                </c:pt>
                <c:pt idx="3">
                  <c:v>Camera di commercio delle Marche</c:v>
                </c:pt>
                <c:pt idx="4">
                  <c:v>Unioncamere Puglia</c:v>
                </c:pt>
                <c:pt idx="5">
                  <c:v>Unioncamere Veneto</c:v>
                </c:pt>
                <c:pt idx="6">
                  <c:v>Unioncamere Calabria</c:v>
                </c:pt>
                <c:pt idx="7">
                  <c:v>Camere di commercio della Sardegna</c:v>
                </c:pt>
                <c:pt idx="8">
                  <c:v>Camere di commercio dellAbruzzo</c:v>
                </c:pt>
                <c:pt idx="9">
                  <c:v>Camera di commercio del Molise</c:v>
                </c:pt>
                <c:pt idx="10">
                  <c:v>Camera di commercio della Basilicata</c:v>
                </c:pt>
              </c:strCache>
            </c:strRef>
          </c:cat>
          <c:val>
            <c:numRef>
              <c:f>'prenotazioni-ricevute(12)'!$F$2:$F$12</c:f>
              <c:numCache>
                <c:formatCode>General</c:formatCode>
                <c:ptCount val="11"/>
                <c:pt idx="0">
                  <c:v>11</c:v>
                </c:pt>
                <c:pt idx="1">
                  <c:v>11</c:v>
                </c:pt>
                <c:pt idx="2">
                  <c:v>15</c:v>
                </c:pt>
                <c:pt idx="3">
                  <c:v>9</c:v>
                </c:pt>
                <c:pt idx="4">
                  <c:v>8</c:v>
                </c:pt>
                <c:pt idx="5">
                  <c:v>21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7</c:v>
                </c:pt>
                <c:pt idx="1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45-448B-BDF3-C39DF68BEF1D}"/>
            </c:ext>
          </c:extLst>
        </c:ser>
        <c:ser>
          <c:idx val="1"/>
          <c:order val="1"/>
          <c:tx>
            <c:strRef>
              <c:f>'prenotazioni-ricevute(12)'!$G$1</c:f>
              <c:strCache>
                <c:ptCount val="1"/>
                <c:pt idx="0">
                  <c:v>Programmati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'prenotazioni-ricevute(12)'!$E$2:$E$12</c:f>
              <c:strCache>
                <c:ptCount val="11"/>
                <c:pt idx="0">
                  <c:v>Unioncamere Campania</c:v>
                </c:pt>
                <c:pt idx="1">
                  <c:v>Unioncamere Lombardia</c:v>
                </c:pt>
                <c:pt idx="2">
                  <c:v>Unioncamere Emilia Romagna</c:v>
                </c:pt>
                <c:pt idx="3">
                  <c:v>Camera di commercio delle Marche</c:v>
                </c:pt>
                <c:pt idx="4">
                  <c:v>Unioncamere Puglia</c:v>
                </c:pt>
                <c:pt idx="5">
                  <c:v>Unioncamere Veneto</c:v>
                </c:pt>
                <c:pt idx="6">
                  <c:v>Unioncamere Calabria</c:v>
                </c:pt>
                <c:pt idx="7">
                  <c:v>Camere di commercio della Sardegna</c:v>
                </c:pt>
                <c:pt idx="8">
                  <c:v>Camere di commercio dellAbruzzo</c:v>
                </c:pt>
                <c:pt idx="9">
                  <c:v>Camera di commercio del Molise</c:v>
                </c:pt>
                <c:pt idx="10">
                  <c:v>Camera di commercio della Basilicata</c:v>
                </c:pt>
              </c:strCache>
            </c:strRef>
          </c:cat>
          <c:val>
            <c:numRef>
              <c:f>'prenotazioni-ricevute(12)'!$G$2:$G$12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45-448B-BDF3-C39DF68BEF1D}"/>
            </c:ext>
          </c:extLst>
        </c:ser>
        <c:ser>
          <c:idx val="2"/>
          <c:order val="2"/>
          <c:tx>
            <c:strRef>
              <c:f>'prenotazioni-ricevute(12)'!$H$1</c:f>
              <c:strCache>
                <c:ptCount val="1"/>
                <c:pt idx="0">
                  <c:v>Da fare</c:v>
                </c:pt>
              </c:strCache>
            </c:strRef>
          </c:tx>
          <c:spPr>
            <a:solidFill>
              <a:schemeClr val="bg2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'prenotazioni-ricevute(12)'!$E$2:$E$12</c:f>
              <c:strCache>
                <c:ptCount val="11"/>
                <c:pt idx="0">
                  <c:v>Unioncamere Campania</c:v>
                </c:pt>
                <c:pt idx="1">
                  <c:v>Unioncamere Lombardia</c:v>
                </c:pt>
                <c:pt idx="2">
                  <c:v>Unioncamere Emilia Romagna</c:v>
                </c:pt>
                <c:pt idx="3">
                  <c:v>Camera di commercio delle Marche</c:v>
                </c:pt>
                <c:pt idx="4">
                  <c:v>Unioncamere Puglia</c:v>
                </c:pt>
                <c:pt idx="5">
                  <c:v>Unioncamere Veneto</c:v>
                </c:pt>
                <c:pt idx="6">
                  <c:v>Unioncamere Calabria</c:v>
                </c:pt>
                <c:pt idx="7">
                  <c:v>Camere di commercio della Sardegna</c:v>
                </c:pt>
                <c:pt idx="8">
                  <c:v>Camere di commercio dellAbruzzo</c:v>
                </c:pt>
                <c:pt idx="9">
                  <c:v>Camera di commercio del Molise</c:v>
                </c:pt>
                <c:pt idx="10">
                  <c:v>Camera di commercio della Basilicata</c:v>
                </c:pt>
              </c:strCache>
            </c:strRef>
          </c:cat>
          <c:val>
            <c:numRef>
              <c:f>'prenotazioni-ricevute(12)'!$H$2:$H$12</c:f>
              <c:numCache>
                <c:formatCode>General</c:formatCode>
                <c:ptCount val="11"/>
                <c:pt idx="0">
                  <c:v>7</c:v>
                </c:pt>
                <c:pt idx="1">
                  <c:v>7</c:v>
                </c:pt>
                <c:pt idx="2">
                  <c:v>11</c:v>
                </c:pt>
                <c:pt idx="3">
                  <c:v>9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2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45-448B-BDF3-C39DF68BEF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27580767"/>
        <c:axId val="1327577439"/>
      </c:barChart>
      <c:catAx>
        <c:axId val="13275807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27577439"/>
        <c:crosses val="autoZero"/>
        <c:auto val="1"/>
        <c:lblAlgn val="ctr"/>
        <c:lblOffset val="100"/>
        <c:noMultiLvlLbl val="0"/>
      </c:catAx>
      <c:valAx>
        <c:axId val="132757743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27580767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374584616270004"/>
          <c:y val="0.93247828723455484"/>
          <c:w val="0.38359053997364251"/>
          <c:h val="4.25582979275451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AD6BD-448E-430F-A8D6-3998DF0AB851}" type="datetimeFigureOut">
              <a:rPr lang="it-IT" smtClean="0"/>
              <a:t>15/09/2022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6F35F3-D083-41A9-9AD5-B0DF900A76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1243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immagine diapositiva 1">
            <a:extLst>
              <a:ext uri="{FF2B5EF4-FFF2-40B4-BE49-F238E27FC236}">
                <a16:creationId xmlns:a16="http://schemas.microsoft.com/office/drawing/2014/main" id="{48E69A12-60B1-44F2-BEDE-0DAF1A315B1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Segnaposto note 2">
            <a:extLst>
              <a:ext uri="{FF2B5EF4-FFF2-40B4-BE49-F238E27FC236}">
                <a16:creationId xmlns:a16="http://schemas.microsoft.com/office/drawing/2014/main" id="{ABB6E80A-98EC-451D-83FD-7F604953158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dirty="0"/>
          </a:p>
        </p:txBody>
      </p:sp>
      <p:sp>
        <p:nvSpPr>
          <p:cNvPr id="14340" name="Segnaposto data 3">
            <a:extLst>
              <a:ext uri="{FF2B5EF4-FFF2-40B4-BE49-F238E27FC236}">
                <a16:creationId xmlns:a16="http://schemas.microsoft.com/office/drawing/2014/main" id="{C1E4D907-690C-4543-99CD-6CBA3226C08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6F35F3-D083-41A9-9AD5-B0DF900A7660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51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6F35F3-D083-41A9-9AD5-B0DF900A7660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6106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6F35F3-D083-41A9-9AD5-B0DF900A7660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0603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ertina II livello A">
    <p:bg>
      <p:bgPr>
        <a:solidFill>
          <a:srgbClr val="002C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899591" y="3145532"/>
            <a:ext cx="7380819" cy="1772163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ts val="2400"/>
              </a:lnSpc>
              <a:buNone/>
              <a:defRPr sz="1600" b="0" baseline="0">
                <a:solidFill>
                  <a:srgbClr val="1D9AD7"/>
                </a:solidFill>
                <a:latin typeface="Calibri" panose="020F0502020204030204" pitchFamily="34" charset="0"/>
                <a:ea typeface="Roboto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. </a:t>
            </a:r>
            <a:r>
              <a:rPr lang="it-IT" dirty="0" err="1"/>
              <a:t>Suspendisse</a:t>
            </a:r>
            <a:r>
              <a:rPr lang="it-IT" dirty="0"/>
              <a:t> orci </a:t>
            </a:r>
            <a:r>
              <a:rPr lang="it-IT" dirty="0" err="1"/>
              <a:t>metus</a:t>
            </a:r>
            <a:r>
              <a:rPr lang="it-IT" dirty="0"/>
              <a:t>, </a:t>
            </a:r>
            <a:r>
              <a:rPr lang="it-IT" dirty="0" err="1"/>
              <a:t>sodales</a:t>
            </a:r>
            <a:r>
              <a:rPr lang="it-IT" dirty="0"/>
              <a:t> pulvinar </a:t>
            </a:r>
            <a:r>
              <a:rPr lang="it-IT" dirty="0" err="1"/>
              <a:t>nisl</a:t>
            </a:r>
            <a:r>
              <a:rPr lang="it-IT" dirty="0"/>
              <a:t> </a:t>
            </a:r>
            <a:r>
              <a:rPr lang="it-IT" dirty="0" err="1"/>
              <a:t>ac</a:t>
            </a:r>
            <a:r>
              <a:rPr lang="it-IT" dirty="0"/>
              <a:t>, </a:t>
            </a:r>
            <a:r>
              <a:rPr lang="it-IT" dirty="0" err="1"/>
              <a:t>tristique</a:t>
            </a:r>
            <a:r>
              <a:rPr lang="it-IT" dirty="0"/>
              <a:t> </a:t>
            </a:r>
            <a:r>
              <a:rPr lang="it-IT" dirty="0" err="1"/>
              <a:t>blandit</a:t>
            </a:r>
            <a:r>
              <a:rPr lang="it-IT" dirty="0"/>
              <a:t> massa.</a:t>
            </a:r>
          </a:p>
        </p:txBody>
      </p:sp>
      <p:sp>
        <p:nvSpPr>
          <p:cNvPr id="5" name="Segnaposto testo 2"/>
          <p:cNvSpPr>
            <a:spLocks noGrp="1"/>
          </p:cNvSpPr>
          <p:nvPr>
            <p:ph type="body" idx="10" hasCustomPrompt="1"/>
          </p:nvPr>
        </p:nvSpPr>
        <p:spPr>
          <a:xfrm>
            <a:off x="899592" y="1633364"/>
            <a:ext cx="7380819" cy="1285359"/>
          </a:xfrm>
        </p:spPr>
        <p:txBody>
          <a:bodyPr anchor="ctr" anchorCtr="0">
            <a:noAutofit/>
          </a:bodyPr>
          <a:lstStyle>
            <a:lvl1pPr marL="0" indent="0" algn="ctr">
              <a:lnSpc>
                <a:spcPct val="150000"/>
              </a:lnSpc>
              <a:buNone/>
              <a:defRPr sz="4000" b="1" baseline="0">
                <a:solidFill>
                  <a:srgbClr val="1D9AD7"/>
                </a:solidFill>
                <a:latin typeface="Calibri" panose="020F0502020204030204" pitchFamily="34" charset="0"/>
                <a:ea typeface="Roboto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083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pertina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935596" y="2777525"/>
            <a:ext cx="7272808" cy="1772163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ts val="2400"/>
              </a:lnSpc>
              <a:buNone/>
              <a:defRPr sz="16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. </a:t>
            </a:r>
            <a:r>
              <a:rPr lang="it-IT" dirty="0" err="1"/>
              <a:t>Suspendisse</a:t>
            </a:r>
            <a:r>
              <a:rPr lang="it-IT" dirty="0"/>
              <a:t> orci </a:t>
            </a:r>
            <a:r>
              <a:rPr lang="it-IT" dirty="0" err="1"/>
              <a:t>metus</a:t>
            </a:r>
            <a:r>
              <a:rPr lang="it-IT" dirty="0"/>
              <a:t>, </a:t>
            </a:r>
            <a:r>
              <a:rPr lang="it-IT" dirty="0" err="1"/>
              <a:t>sodales</a:t>
            </a:r>
            <a:r>
              <a:rPr lang="it-IT" dirty="0"/>
              <a:t> pulvinar </a:t>
            </a:r>
            <a:r>
              <a:rPr lang="it-IT" dirty="0" err="1"/>
              <a:t>nisl</a:t>
            </a:r>
            <a:r>
              <a:rPr lang="it-IT" dirty="0"/>
              <a:t> </a:t>
            </a:r>
            <a:r>
              <a:rPr lang="it-IT" dirty="0" err="1"/>
              <a:t>ac</a:t>
            </a:r>
            <a:r>
              <a:rPr lang="it-IT" dirty="0"/>
              <a:t>, </a:t>
            </a:r>
            <a:r>
              <a:rPr lang="it-IT" dirty="0" err="1"/>
              <a:t>tristique</a:t>
            </a:r>
            <a:r>
              <a:rPr lang="it-IT" dirty="0"/>
              <a:t> </a:t>
            </a:r>
            <a:r>
              <a:rPr lang="it-IT" dirty="0" err="1"/>
              <a:t>blandit</a:t>
            </a:r>
            <a:r>
              <a:rPr lang="it-IT" dirty="0"/>
              <a:t> massa.</a:t>
            </a:r>
          </a:p>
        </p:txBody>
      </p:sp>
      <p:sp>
        <p:nvSpPr>
          <p:cNvPr id="5" name="Segnaposto testo 2"/>
          <p:cNvSpPr>
            <a:spLocks noGrp="1"/>
          </p:cNvSpPr>
          <p:nvPr>
            <p:ph type="body" idx="10" hasCustomPrompt="1"/>
          </p:nvPr>
        </p:nvSpPr>
        <p:spPr>
          <a:xfrm>
            <a:off x="935596" y="1850888"/>
            <a:ext cx="7272808" cy="1033990"/>
          </a:xfrm>
        </p:spPr>
        <p:txBody>
          <a:bodyPr anchor="ctr" anchorCtr="0">
            <a:noAutofit/>
          </a:bodyPr>
          <a:lstStyle>
            <a:lvl1pPr marL="0" indent="0" algn="ctr">
              <a:lnSpc>
                <a:spcPts val="3500"/>
              </a:lnSpc>
              <a:buNone/>
              <a:defRPr sz="4000" b="1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ctr"/>
            <a:r>
              <a:rPr lang="it-IT" dirty="0">
                <a:solidFill>
                  <a:schemeClr val="bg1"/>
                </a:solidFill>
                <a:latin typeface="ClanOT-Bold" pitchFamily="50" charset="0"/>
              </a:rPr>
              <a:t>Titolo</a:t>
            </a:r>
            <a:endParaRPr lang="it-IT" sz="1600" dirty="0">
              <a:solidFill>
                <a:schemeClr val="bg1"/>
              </a:solidFill>
              <a:latin typeface="ClanOT-Bold" pitchFamily="50" charset="0"/>
            </a:endParaRPr>
          </a:p>
        </p:txBody>
      </p:sp>
      <p:sp>
        <p:nvSpPr>
          <p:cNvPr id="6" name="Rettangolo 5"/>
          <p:cNvSpPr/>
          <p:nvPr userDrawn="1"/>
        </p:nvSpPr>
        <p:spPr>
          <a:xfrm>
            <a:off x="480740" y="480665"/>
            <a:ext cx="8172000" cy="4734000"/>
          </a:xfrm>
          <a:prstGeom prst="rect">
            <a:avLst/>
          </a:prstGeom>
          <a:noFill/>
          <a:ln w="1270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085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323527" y="805272"/>
            <a:ext cx="8468255" cy="4248472"/>
          </a:xfr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buNone/>
              <a:defRPr lang="it-IT" sz="2000" kern="1200" dirty="0">
                <a:solidFill>
                  <a:srgbClr val="2A2A2A"/>
                </a:solidFill>
                <a:latin typeface="Calibri" panose="020F0502020204030204" pitchFamily="34" charset="0"/>
                <a:ea typeface="Roboto" pitchFamily="2" charset="0"/>
                <a:cs typeface="+mn-cs"/>
              </a:defRPr>
            </a:lvl1pPr>
            <a:lvl2pPr>
              <a:lnSpc>
                <a:spcPct val="150000"/>
              </a:lnSpc>
              <a:defRPr sz="1000">
                <a:latin typeface="+mn-lt"/>
              </a:defRPr>
            </a:lvl2pPr>
            <a:lvl3pPr>
              <a:lnSpc>
                <a:spcPct val="150000"/>
              </a:lnSpc>
              <a:defRPr sz="1000">
                <a:latin typeface="+mn-lt"/>
              </a:defRPr>
            </a:lvl3pPr>
            <a:lvl4pPr>
              <a:lnSpc>
                <a:spcPct val="150000"/>
              </a:lnSpc>
              <a:defRPr sz="1000">
                <a:latin typeface="+mn-lt"/>
              </a:defRPr>
            </a:lvl4pPr>
            <a:lvl5pPr>
              <a:lnSpc>
                <a:spcPct val="150000"/>
              </a:lnSpc>
              <a:defRPr sz="1000">
                <a:latin typeface="+mn-lt"/>
              </a:defRPr>
            </a:lvl5pPr>
          </a:lstStyle>
          <a:p>
            <a:pPr lvl="0"/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. </a:t>
            </a:r>
            <a:r>
              <a:rPr lang="it-IT" dirty="0" err="1"/>
              <a:t>Suspendisse</a:t>
            </a:r>
            <a:r>
              <a:rPr lang="it-IT" dirty="0"/>
              <a:t> orci </a:t>
            </a:r>
            <a:r>
              <a:rPr lang="it-IT" dirty="0" err="1"/>
              <a:t>metus</a:t>
            </a:r>
            <a:r>
              <a:rPr lang="it-IT" dirty="0"/>
              <a:t>, </a:t>
            </a:r>
            <a:r>
              <a:rPr lang="it-IT" dirty="0" err="1"/>
              <a:t>sodales</a:t>
            </a:r>
            <a:r>
              <a:rPr lang="it-IT" dirty="0"/>
              <a:t> pulvinar </a:t>
            </a:r>
            <a:r>
              <a:rPr lang="it-IT" dirty="0" err="1"/>
              <a:t>nisl</a:t>
            </a:r>
            <a:r>
              <a:rPr lang="it-IT" dirty="0"/>
              <a:t> </a:t>
            </a:r>
            <a:r>
              <a:rPr lang="it-IT" dirty="0" err="1"/>
              <a:t>ac</a:t>
            </a:r>
            <a:r>
              <a:rPr lang="it-IT" dirty="0"/>
              <a:t>, </a:t>
            </a:r>
            <a:r>
              <a:rPr lang="it-IT" dirty="0" err="1"/>
              <a:t>tristique</a:t>
            </a:r>
            <a:r>
              <a:rPr lang="it-IT" dirty="0"/>
              <a:t> </a:t>
            </a:r>
            <a:r>
              <a:rPr lang="it-IT" dirty="0" err="1"/>
              <a:t>blandit</a:t>
            </a:r>
            <a:r>
              <a:rPr lang="it-IT" dirty="0"/>
              <a:t> massa. </a:t>
            </a:r>
            <a:r>
              <a:rPr lang="it-IT" dirty="0" err="1"/>
              <a:t>Fusce</a:t>
            </a:r>
            <a:r>
              <a:rPr lang="it-IT" dirty="0"/>
              <a:t> </a:t>
            </a:r>
            <a:r>
              <a:rPr lang="it-IT" dirty="0" err="1"/>
              <a:t>maximus</a:t>
            </a:r>
            <a:r>
              <a:rPr lang="it-IT" dirty="0"/>
              <a:t> </a:t>
            </a:r>
            <a:r>
              <a:rPr lang="it-IT" dirty="0" err="1"/>
              <a:t>tristique</a:t>
            </a:r>
            <a:r>
              <a:rPr lang="it-IT" dirty="0"/>
              <a:t> lacinia. </a:t>
            </a:r>
            <a:r>
              <a:rPr lang="it-IT" dirty="0" err="1"/>
              <a:t>Phasellus</a:t>
            </a:r>
            <a:r>
              <a:rPr lang="it-IT" dirty="0"/>
              <a:t> </a:t>
            </a:r>
            <a:r>
              <a:rPr lang="it-IT" dirty="0" err="1"/>
              <a:t>vehicula</a:t>
            </a:r>
            <a:r>
              <a:rPr lang="it-IT" dirty="0"/>
              <a:t> </a:t>
            </a:r>
            <a:r>
              <a:rPr lang="it-IT" dirty="0" err="1"/>
              <a:t>elementum</a:t>
            </a:r>
            <a:r>
              <a:rPr lang="it-IT" dirty="0"/>
              <a:t> </a:t>
            </a:r>
            <a:r>
              <a:rPr lang="it-IT" dirty="0" err="1"/>
              <a:t>purus</a:t>
            </a:r>
            <a:r>
              <a:rPr lang="it-IT" dirty="0"/>
              <a:t>, </a:t>
            </a:r>
            <a:r>
              <a:rPr lang="it-IT" dirty="0" err="1"/>
              <a:t>maximus</a:t>
            </a:r>
            <a:r>
              <a:rPr lang="it-IT" dirty="0"/>
              <a:t> </a:t>
            </a:r>
            <a:r>
              <a:rPr lang="it-IT" dirty="0" err="1"/>
              <a:t>sodales</a:t>
            </a:r>
            <a:r>
              <a:rPr lang="it-IT" dirty="0"/>
              <a:t> </a:t>
            </a:r>
            <a:r>
              <a:rPr lang="it-IT" dirty="0" err="1"/>
              <a:t>sapien</a:t>
            </a:r>
            <a:r>
              <a:rPr lang="it-IT" dirty="0"/>
              <a:t> </a:t>
            </a:r>
            <a:r>
              <a:rPr lang="it-IT" dirty="0" err="1"/>
              <a:t>mattis</a:t>
            </a:r>
            <a:r>
              <a:rPr lang="it-IT" dirty="0"/>
              <a:t> </a:t>
            </a:r>
            <a:r>
              <a:rPr lang="it-IT" dirty="0" err="1"/>
              <a:t>quis</a:t>
            </a:r>
            <a:r>
              <a:rPr lang="it-IT" dirty="0"/>
              <a:t>. </a:t>
            </a:r>
          </a:p>
          <a:p>
            <a:pPr lvl="0"/>
            <a:endParaRPr lang="it-IT" dirty="0"/>
          </a:p>
          <a:p>
            <a:pPr lvl="0"/>
            <a:r>
              <a:rPr lang="it-IT" dirty="0" err="1"/>
              <a:t>Nullam</a:t>
            </a:r>
            <a:r>
              <a:rPr lang="it-IT" dirty="0"/>
              <a:t> </a:t>
            </a:r>
            <a:r>
              <a:rPr lang="it-IT" dirty="0" err="1"/>
              <a:t>feugiat</a:t>
            </a:r>
            <a:r>
              <a:rPr lang="it-IT" dirty="0"/>
              <a:t> </a:t>
            </a:r>
            <a:r>
              <a:rPr lang="it-IT" dirty="0" err="1"/>
              <a:t>maximus</a:t>
            </a:r>
            <a:r>
              <a:rPr lang="it-IT" dirty="0"/>
              <a:t> </a:t>
            </a:r>
            <a:r>
              <a:rPr lang="it-IT" dirty="0" err="1"/>
              <a:t>metus</a:t>
            </a:r>
            <a:r>
              <a:rPr lang="it-IT" dirty="0"/>
              <a:t> </a:t>
            </a:r>
            <a:r>
              <a:rPr lang="it-IT" dirty="0" err="1"/>
              <a:t>vel</a:t>
            </a:r>
            <a:r>
              <a:rPr lang="it-IT" dirty="0"/>
              <a:t> </a:t>
            </a:r>
            <a:r>
              <a:rPr lang="it-IT" dirty="0" err="1"/>
              <a:t>egestas</a:t>
            </a:r>
            <a:r>
              <a:rPr lang="it-IT" dirty="0"/>
              <a:t>. </a:t>
            </a:r>
            <a:r>
              <a:rPr lang="it-IT" dirty="0" err="1"/>
              <a:t>Suspendisse</a:t>
            </a:r>
            <a:r>
              <a:rPr lang="it-IT" dirty="0"/>
              <a:t> et massa </a:t>
            </a:r>
            <a:r>
              <a:rPr lang="it-IT" dirty="0" err="1"/>
              <a:t>nec</a:t>
            </a:r>
            <a:r>
              <a:rPr lang="it-IT" dirty="0"/>
              <a:t> ante </a:t>
            </a:r>
            <a:r>
              <a:rPr lang="it-IT" dirty="0" err="1"/>
              <a:t>convallis</a:t>
            </a:r>
            <a:r>
              <a:rPr lang="it-IT" dirty="0"/>
              <a:t> </a:t>
            </a:r>
            <a:r>
              <a:rPr lang="it-IT" dirty="0" err="1"/>
              <a:t>tincidunt</a:t>
            </a:r>
            <a:r>
              <a:rPr lang="it-IT" dirty="0"/>
              <a:t>. </a:t>
            </a:r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. </a:t>
            </a:r>
            <a:r>
              <a:rPr lang="it-IT" dirty="0" err="1"/>
              <a:t>Aenean</a:t>
            </a:r>
            <a:r>
              <a:rPr lang="it-IT" dirty="0"/>
              <a:t> </a:t>
            </a:r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tellus</a:t>
            </a:r>
            <a:r>
              <a:rPr lang="it-IT" dirty="0"/>
              <a:t>, </a:t>
            </a:r>
            <a:r>
              <a:rPr lang="it-IT" dirty="0" err="1"/>
              <a:t>volutpat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 massa </a:t>
            </a:r>
            <a:r>
              <a:rPr lang="it-IT" dirty="0" err="1"/>
              <a:t>fermentum</a:t>
            </a:r>
            <a:r>
              <a:rPr lang="it-IT" dirty="0"/>
              <a:t>, </a:t>
            </a:r>
            <a:r>
              <a:rPr lang="it-IT" dirty="0" err="1"/>
              <a:t>commodo</a:t>
            </a:r>
            <a:r>
              <a:rPr lang="it-IT" dirty="0"/>
              <a:t> </a:t>
            </a:r>
            <a:r>
              <a:rPr lang="it-IT" dirty="0" err="1"/>
              <a:t>varius</a:t>
            </a:r>
            <a:r>
              <a:rPr lang="it-IT" dirty="0"/>
              <a:t> </a:t>
            </a:r>
            <a:r>
              <a:rPr lang="it-IT" dirty="0" err="1"/>
              <a:t>augue</a:t>
            </a:r>
            <a:r>
              <a:rPr lang="it-IT" dirty="0"/>
              <a:t>. </a:t>
            </a:r>
            <a:r>
              <a:rPr lang="it-IT" dirty="0" err="1"/>
              <a:t>Vestibulum</a:t>
            </a:r>
            <a:r>
              <a:rPr lang="it-IT" dirty="0"/>
              <a:t> </a:t>
            </a:r>
            <a:r>
              <a:rPr lang="it-IT" dirty="0" err="1"/>
              <a:t>quis</a:t>
            </a:r>
            <a:r>
              <a:rPr lang="it-IT" dirty="0"/>
              <a:t> </a:t>
            </a:r>
            <a:r>
              <a:rPr lang="it-IT" dirty="0" err="1"/>
              <a:t>feugiat</a:t>
            </a:r>
            <a:r>
              <a:rPr lang="it-IT" dirty="0"/>
              <a:t> ligula. </a:t>
            </a:r>
            <a:r>
              <a:rPr lang="it-IT" dirty="0" err="1"/>
              <a:t>Suspendisse</a:t>
            </a:r>
            <a:r>
              <a:rPr lang="it-IT" dirty="0"/>
              <a:t> </a:t>
            </a:r>
            <a:r>
              <a:rPr lang="it-IT" dirty="0" err="1"/>
              <a:t>nec</a:t>
            </a:r>
            <a:r>
              <a:rPr lang="it-IT" dirty="0"/>
              <a:t> </a:t>
            </a:r>
            <a:r>
              <a:rPr lang="it-IT" dirty="0" err="1"/>
              <a:t>luctus</a:t>
            </a:r>
            <a:r>
              <a:rPr lang="it-IT" dirty="0"/>
              <a:t> massa.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316212" y="316167"/>
            <a:ext cx="8468255" cy="345090"/>
          </a:xfrm>
        </p:spPr>
        <p:txBody>
          <a:bodyPr>
            <a:noAutofit/>
          </a:bodyPr>
          <a:lstStyle>
            <a:lvl1pPr algn="l">
              <a:defRPr sz="2000" b="1">
                <a:solidFill>
                  <a:srgbClr val="002C4F"/>
                </a:solidFill>
                <a:latin typeface="Calibri" panose="020F0502020204030204" pitchFamily="34" charset="0"/>
                <a:ea typeface="Roboto" pitchFamily="2" charset="0"/>
              </a:defRPr>
            </a:lvl1pPr>
          </a:lstStyle>
          <a:p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.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6B97218-BF71-41C1-BD2E-64378A5A8B9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88" y="5124392"/>
            <a:ext cx="9144000" cy="590608"/>
          </a:xfrm>
          <a:prstGeom prst="rect">
            <a:avLst/>
          </a:prstGeom>
        </p:spPr>
      </p:pic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e elenco punt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323527" y="805272"/>
            <a:ext cx="8468255" cy="4248472"/>
          </a:xfrm>
        </p:spPr>
        <p:txBody>
          <a:bodyPr>
            <a:noAutofit/>
          </a:bodyPr>
          <a:lstStyle>
            <a:lvl1pPr marL="171450" indent="-171450">
              <a:lnSpc>
                <a:spcPct val="125000"/>
              </a:lnSpc>
              <a:buClr>
                <a:srgbClr val="1D9AD7"/>
              </a:buClr>
              <a:buFont typeface="Arial" panose="020B0604020202020204" pitchFamily="34" charset="0"/>
              <a:buChar char="•"/>
              <a:defRPr lang="it-IT" sz="2000" kern="1200" dirty="0">
                <a:solidFill>
                  <a:srgbClr val="2A2A2A"/>
                </a:solidFill>
                <a:latin typeface="Calibri" panose="020F0502020204030204" pitchFamily="34" charset="0"/>
                <a:ea typeface="Roboto" pitchFamily="2" charset="0"/>
                <a:cs typeface="+mn-cs"/>
              </a:defRPr>
            </a:lvl1pPr>
            <a:lvl2pPr>
              <a:lnSpc>
                <a:spcPct val="125000"/>
              </a:lnSpc>
              <a:buClr>
                <a:srgbClr val="1D9AD7"/>
              </a:buClr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lnSpc>
                <a:spcPct val="150000"/>
              </a:lnSpc>
              <a:defRPr sz="1000">
                <a:latin typeface="+mn-lt"/>
              </a:defRPr>
            </a:lvl3pPr>
            <a:lvl4pPr>
              <a:lnSpc>
                <a:spcPct val="150000"/>
              </a:lnSpc>
              <a:defRPr sz="1000">
                <a:latin typeface="+mn-lt"/>
              </a:defRPr>
            </a:lvl4pPr>
            <a:lvl5pPr>
              <a:lnSpc>
                <a:spcPct val="150000"/>
              </a:lnSpc>
              <a:defRPr sz="1000">
                <a:latin typeface="+mn-lt"/>
              </a:defRPr>
            </a:lvl5pPr>
          </a:lstStyle>
          <a:p>
            <a:pPr lvl="0"/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. </a:t>
            </a:r>
            <a:r>
              <a:rPr lang="it-IT" dirty="0" err="1"/>
              <a:t>Suspendisse</a:t>
            </a:r>
            <a:r>
              <a:rPr lang="it-IT" dirty="0"/>
              <a:t> orci </a:t>
            </a:r>
            <a:r>
              <a:rPr lang="it-IT" dirty="0" err="1"/>
              <a:t>metus</a:t>
            </a:r>
            <a:r>
              <a:rPr lang="it-IT" dirty="0"/>
              <a:t>, </a:t>
            </a:r>
            <a:r>
              <a:rPr lang="it-IT" dirty="0" err="1"/>
              <a:t>sodales</a:t>
            </a:r>
            <a:r>
              <a:rPr lang="it-IT" dirty="0"/>
              <a:t> pulvinar </a:t>
            </a:r>
            <a:r>
              <a:rPr lang="it-IT" dirty="0" err="1"/>
              <a:t>nisl</a:t>
            </a:r>
            <a:r>
              <a:rPr lang="it-IT" dirty="0"/>
              <a:t> </a:t>
            </a:r>
            <a:r>
              <a:rPr lang="it-IT" dirty="0" err="1"/>
              <a:t>ac</a:t>
            </a:r>
            <a:r>
              <a:rPr lang="it-IT" dirty="0"/>
              <a:t>, </a:t>
            </a:r>
            <a:r>
              <a:rPr lang="it-IT" dirty="0" err="1"/>
              <a:t>tristique</a:t>
            </a:r>
            <a:r>
              <a:rPr lang="it-IT" dirty="0"/>
              <a:t> </a:t>
            </a:r>
            <a:r>
              <a:rPr lang="it-IT" dirty="0" err="1"/>
              <a:t>blandit</a:t>
            </a:r>
            <a:r>
              <a:rPr lang="it-IT" dirty="0"/>
              <a:t> massa. </a:t>
            </a:r>
            <a:r>
              <a:rPr lang="it-IT" dirty="0" err="1"/>
              <a:t>Fusce</a:t>
            </a:r>
            <a:r>
              <a:rPr lang="it-IT" dirty="0"/>
              <a:t> </a:t>
            </a:r>
            <a:r>
              <a:rPr lang="it-IT" dirty="0" err="1"/>
              <a:t>maximus</a:t>
            </a:r>
            <a:r>
              <a:rPr lang="it-IT" dirty="0"/>
              <a:t> </a:t>
            </a:r>
            <a:r>
              <a:rPr lang="it-IT" dirty="0" err="1"/>
              <a:t>tristique</a:t>
            </a:r>
            <a:r>
              <a:rPr lang="it-IT" dirty="0"/>
              <a:t> lacinia. </a:t>
            </a:r>
            <a:r>
              <a:rPr lang="it-IT" dirty="0" err="1"/>
              <a:t>Phasellus</a:t>
            </a:r>
            <a:r>
              <a:rPr lang="it-IT" dirty="0"/>
              <a:t> </a:t>
            </a:r>
            <a:r>
              <a:rPr lang="it-IT" dirty="0" err="1"/>
              <a:t>vehicula</a:t>
            </a:r>
            <a:r>
              <a:rPr lang="it-IT" dirty="0"/>
              <a:t> </a:t>
            </a:r>
            <a:r>
              <a:rPr lang="it-IT" dirty="0" err="1"/>
              <a:t>elementum</a:t>
            </a:r>
            <a:r>
              <a:rPr lang="it-IT" dirty="0"/>
              <a:t> </a:t>
            </a:r>
            <a:r>
              <a:rPr lang="it-IT" dirty="0" err="1"/>
              <a:t>purus</a:t>
            </a:r>
            <a:r>
              <a:rPr lang="it-IT" dirty="0"/>
              <a:t>, </a:t>
            </a:r>
            <a:r>
              <a:rPr lang="it-IT" dirty="0" err="1"/>
              <a:t>maximus</a:t>
            </a:r>
            <a:r>
              <a:rPr lang="it-IT" dirty="0"/>
              <a:t> </a:t>
            </a:r>
            <a:r>
              <a:rPr lang="it-IT" dirty="0" err="1"/>
              <a:t>sodales</a:t>
            </a:r>
            <a:r>
              <a:rPr lang="it-IT" dirty="0"/>
              <a:t> </a:t>
            </a:r>
            <a:r>
              <a:rPr lang="it-IT" dirty="0" err="1"/>
              <a:t>sapien</a:t>
            </a:r>
            <a:r>
              <a:rPr lang="it-IT" dirty="0"/>
              <a:t> </a:t>
            </a:r>
            <a:r>
              <a:rPr lang="it-IT" dirty="0" err="1"/>
              <a:t>mattis</a:t>
            </a:r>
            <a:r>
              <a:rPr lang="it-IT" dirty="0"/>
              <a:t> </a:t>
            </a:r>
            <a:r>
              <a:rPr lang="it-IT" dirty="0" err="1"/>
              <a:t>quis</a:t>
            </a:r>
            <a:r>
              <a:rPr lang="it-IT" dirty="0"/>
              <a:t>. </a:t>
            </a:r>
          </a:p>
          <a:p>
            <a:pPr lvl="1"/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. </a:t>
            </a:r>
            <a:r>
              <a:rPr lang="it-IT" dirty="0" err="1"/>
              <a:t>Suspendisse</a:t>
            </a:r>
            <a:r>
              <a:rPr lang="it-IT" dirty="0"/>
              <a:t> orci </a:t>
            </a:r>
            <a:r>
              <a:rPr lang="it-IT" dirty="0" err="1"/>
              <a:t>metus</a:t>
            </a:r>
            <a:r>
              <a:rPr lang="it-IT" dirty="0"/>
              <a:t>, </a:t>
            </a:r>
            <a:r>
              <a:rPr lang="it-IT" dirty="0" err="1"/>
              <a:t>sodales</a:t>
            </a:r>
            <a:r>
              <a:rPr lang="it-IT" dirty="0"/>
              <a:t> pulvinar </a:t>
            </a:r>
            <a:r>
              <a:rPr lang="it-IT" dirty="0" err="1"/>
              <a:t>nisl</a:t>
            </a:r>
            <a:r>
              <a:rPr lang="it-IT" dirty="0"/>
              <a:t> </a:t>
            </a:r>
            <a:r>
              <a:rPr lang="it-IT" dirty="0" err="1"/>
              <a:t>ac</a:t>
            </a:r>
            <a:r>
              <a:rPr lang="it-IT" dirty="0"/>
              <a:t>, </a:t>
            </a:r>
            <a:r>
              <a:rPr lang="it-IT" dirty="0" err="1"/>
              <a:t>tristique</a:t>
            </a:r>
            <a:r>
              <a:rPr lang="it-IT" dirty="0"/>
              <a:t> </a:t>
            </a:r>
            <a:r>
              <a:rPr lang="it-IT" dirty="0" err="1"/>
              <a:t>blandit</a:t>
            </a:r>
            <a:r>
              <a:rPr lang="it-IT" dirty="0"/>
              <a:t> massa. </a:t>
            </a:r>
            <a:r>
              <a:rPr lang="it-IT" dirty="0" err="1"/>
              <a:t>Fusce</a:t>
            </a:r>
            <a:r>
              <a:rPr lang="it-IT" dirty="0"/>
              <a:t> </a:t>
            </a:r>
            <a:r>
              <a:rPr lang="it-IT" dirty="0" err="1"/>
              <a:t>maximus</a:t>
            </a:r>
            <a:r>
              <a:rPr lang="it-IT" dirty="0"/>
              <a:t> </a:t>
            </a:r>
            <a:r>
              <a:rPr lang="it-IT" dirty="0" err="1"/>
              <a:t>tristique</a:t>
            </a:r>
            <a:r>
              <a:rPr lang="it-IT" dirty="0"/>
              <a:t> lacinia</a:t>
            </a:r>
          </a:p>
          <a:p>
            <a:pPr lvl="1"/>
            <a:r>
              <a:rPr lang="it-IT" dirty="0" err="1"/>
              <a:t>Phasellus</a:t>
            </a:r>
            <a:r>
              <a:rPr lang="it-IT" dirty="0"/>
              <a:t> </a:t>
            </a:r>
            <a:r>
              <a:rPr lang="it-IT" dirty="0" err="1"/>
              <a:t>vehicula</a:t>
            </a:r>
            <a:r>
              <a:rPr lang="it-IT" dirty="0"/>
              <a:t> </a:t>
            </a:r>
            <a:r>
              <a:rPr lang="it-IT" dirty="0" err="1"/>
              <a:t>elementum</a:t>
            </a:r>
            <a:r>
              <a:rPr lang="it-IT" dirty="0"/>
              <a:t> </a:t>
            </a:r>
            <a:r>
              <a:rPr lang="it-IT" dirty="0" err="1"/>
              <a:t>purus</a:t>
            </a:r>
            <a:r>
              <a:rPr lang="it-IT" dirty="0"/>
              <a:t>, </a:t>
            </a:r>
            <a:r>
              <a:rPr lang="it-IT" dirty="0" err="1"/>
              <a:t>maximus</a:t>
            </a:r>
            <a:r>
              <a:rPr lang="it-IT" dirty="0"/>
              <a:t> </a:t>
            </a:r>
            <a:r>
              <a:rPr lang="it-IT" dirty="0" err="1"/>
              <a:t>sodales</a:t>
            </a:r>
            <a:r>
              <a:rPr lang="it-IT" dirty="0"/>
              <a:t> </a:t>
            </a:r>
            <a:r>
              <a:rPr lang="it-IT" dirty="0" err="1"/>
              <a:t>sapien</a:t>
            </a:r>
            <a:r>
              <a:rPr lang="it-IT" dirty="0"/>
              <a:t> </a:t>
            </a:r>
            <a:r>
              <a:rPr lang="it-IT" dirty="0" err="1"/>
              <a:t>mattis</a:t>
            </a:r>
            <a:r>
              <a:rPr lang="it-IT" dirty="0"/>
              <a:t> </a:t>
            </a:r>
            <a:r>
              <a:rPr lang="it-IT" dirty="0" err="1"/>
              <a:t>quis</a:t>
            </a:r>
            <a:r>
              <a:rPr lang="it-IT" dirty="0"/>
              <a:t>.</a:t>
            </a:r>
          </a:p>
          <a:p>
            <a:pPr lvl="0"/>
            <a:r>
              <a:rPr lang="it-IT" dirty="0" err="1"/>
              <a:t>Nullam</a:t>
            </a:r>
            <a:r>
              <a:rPr lang="it-IT" dirty="0"/>
              <a:t> </a:t>
            </a:r>
            <a:r>
              <a:rPr lang="it-IT" dirty="0" err="1"/>
              <a:t>feugiat</a:t>
            </a:r>
            <a:r>
              <a:rPr lang="it-IT" dirty="0"/>
              <a:t> </a:t>
            </a:r>
            <a:r>
              <a:rPr lang="it-IT" dirty="0" err="1"/>
              <a:t>maximus</a:t>
            </a:r>
            <a:r>
              <a:rPr lang="it-IT" dirty="0"/>
              <a:t> </a:t>
            </a:r>
            <a:r>
              <a:rPr lang="it-IT" dirty="0" err="1"/>
              <a:t>metus</a:t>
            </a:r>
            <a:r>
              <a:rPr lang="it-IT" dirty="0"/>
              <a:t> </a:t>
            </a:r>
            <a:r>
              <a:rPr lang="it-IT" dirty="0" err="1"/>
              <a:t>vel</a:t>
            </a:r>
            <a:r>
              <a:rPr lang="it-IT" dirty="0"/>
              <a:t> </a:t>
            </a:r>
            <a:r>
              <a:rPr lang="it-IT" dirty="0" err="1"/>
              <a:t>egestas</a:t>
            </a:r>
            <a:r>
              <a:rPr lang="it-IT" dirty="0"/>
              <a:t>. </a:t>
            </a:r>
            <a:r>
              <a:rPr lang="it-IT" dirty="0" err="1"/>
              <a:t>Suspendisse</a:t>
            </a:r>
            <a:r>
              <a:rPr lang="it-IT" dirty="0"/>
              <a:t> et massa </a:t>
            </a:r>
            <a:r>
              <a:rPr lang="it-IT" dirty="0" err="1"/>
              <a:t>nec</a:t>
            </a:r>
            <a:r>
              <a:rPr lang="it-IT" dirty="0"/>
              <a:t> ante </a:t>
            </a:r>
            <a:r>
              <a:rPr lang="it-IT" dirty="0" err="1"/>
              <a:t>convallis</a:t>
            </a:r>
            <a:r>
              <a:rPr lang="it-IT" dirty="0"/>
              <a:t> </a:t>
            </a:r>
            <a:r>
              <a:rPr lang="it-IT" dirty="0" err="1"/>
              <a:t>tincidunt</a:t>
            </a:r>
            <a:r>
              <a:rPr lang="it-IT" dirty="0"/>
              <a:t>. </a:t>
            </a:r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.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316212" y="316167"/>
            <a:ext cx="8468255" cy="345090"/>
          </a:xfrm>
        </p:spPr>
        <p:txBody>
          <a:bodyPr>
            <a:noAutofit/>
          </a:bodyPr>
          <a:lstStyle>
            <a:lvl1pPr algn="l">
              <a:defRPr sz="2000" b="1">
                <a:solidFill>
                  <a:srgbClr val="002C4F"/>
                </a:solidFill>
                <a:latin typeface="Calibri" panose="020F0502020204030204" pitchFamily="34" charset="0"/>
                <a:ea typeface="Roboto" pitchFamily="2" charset="0"/>
              </a:defRPr>
            </a:lvl1pPr>
          </a:lstStyle>
          <a:p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.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286FAC8A-57CB-4F99-AA33-523857851E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588" y="5124392"/>
            <a:ext cx="9147588" cy="590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16891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olo e doppio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323528" y="913285"/>
            <a:ext cx="3996000" cy="3907572"/>
          </a:xfrm>
        </p:spPr>
        <p:txBody>
          <a:bodyPr>
            <a:noAutofit/>
          </a:bodyPr>
          <a:lstStyle>
            <a:lvl1pPr marL="0" indent="0" eaLnBrk="1" hangingPunct="1">
              <a:lnSpc>
                <a:spcPct val="125000"/>
              </a:lnSpc>
              <a:buNone/>
              <a:defRPr lang="it-IT" sz="1300" u="none" kern="1200" dirty="0" smtClean="0">
                <a:solidFill>
                  <a:srgbClr val="2A2A2A"/>
                </a:solidFill>
                <a:latin typeface="Calibri" panose="020F0502020204030204" pitchFamily="34" charset="0"/>
                <a:ea typeface="Roboto" pitchFamily="2" charset="0"/>
                <a:cs typeface="+mn-cs"/>
                <a:sym typeface="Wingdings" pitchFamily="2" charset="2"/>
              </a:defRPr>
            </a:lvl1pPr>
            <a:lvl2pPr>
              <a:lnSpc>
                <a:spcPct val="150000"/>
              </a:lnSpc>
              <a:defRPr sz="1000">
                <a:latin typeface="+mn-lt"/>
              </a:defRPr>
            </a:lvl2pPr>
            <a:lvl3pPr>
              <a:lnSpc>
                <a:spcPct val="150000"/>
              </a:lnSpc>
              <a:defRPr sz="1000">
                <a:latin typeface="+mn-lt"/>
              </a:defRPr>
            </a:lvl3pPr>
            <a:lvl4pPr>
              <a:lnSpc>
                <a:spcPct val="150000"/>
              </a:lnSpc>
              <a:defRPr sz="1000">
                <a:latin typeface="+mn-lt"/>
              </a:defRPr>
            </a:lvl4pPr>
            <a:lvl5pPr>
              <a:lnSpc>
                <a:spcPct val="150000"/>
              </a:lnSpc>
              <a:defRPr sz="1000">
                <a:latin typeface="+mn-lt"/>
              </a:defRPr>
            </a:lvl5pPr>
          </a:lstStyle>
          <a:p>
            <a:pPr lvl="0"/>
            <a:r>
              <a:rPr lang="it-IT" sz="2400" dirty="0" err="1"/>
              <a:t>Lorem</a:t>
            </a:r>
            <a:r>
              <a:rPr lang="it-IT" sz="2400" dirty="0"/>
              <a:t> </a:t>
            </a:r>
            <a:r>
              <a:rPr lang="it-IT" sz="2400" dirty="0" err="1"/>
              <a:t>ipsum</a:t>
            </a:r>
            <a:r>
              <a:rPr lang="it-IT" sz="2400" dirty="0"/>
              <a:t> </a:t>
            </a:r>
            <a:r>
              <a:rPr lang="it-IT" sz="2400" dirty="0" err="1"/>
              <a:t>dolor</a:t>
            </a:r>
            <a:r>
              <a:rPr lang="it-IT" sz="2400" dirty="0"/>
              <a:t> </a:t>
            </a:r>
            <a:r>
              <a:rPr lang="it-IT" sz="2400" dirty="0" err="1"/>
              <a:t>sit</a:t>
            </a:r>
            <a:r>
              <a:rPr lang="it-IT" sz="2400" dirty="0"/>
              <a:t> </a:t>
            </a:r>
            <a:r>
              <a:rPr lang="it-IT" sz="2400" dirty="0" err="1"/>
              <a:t>amet</a:t>
            </a:r>
            <a:r>
              <a:rPr lang="it-IT" sz="2400" dirty="0"/>
              <a:t>, </a:t>
            </a:r>
            <a:r>
              <a:rPr lang="it-IT" sz="2400" dirty="0" err="1"/>
              <a:t>consectetur</a:t>
            </a:r>
            <a:r>
              <a:rPr lang="it-IT" sz="2400" dirty="0"/>
              <a:t> </a:t>
            </a:r>
            <a:r>
              <a:rPr lang="it-IT" sz="2400" dirty="0" err="1"/>
              <a:t>adipiscing</a:t>
            </a:r>
            <a:r>
              <a:rPr lang="it-IT" sz="2400" dirty="0"/>
              <a:t> </a:t>
            </a:r>
            <a:r>
              <a:rPr lang="it-IT" sz="2400" dirty="0" err="1"/>
              <a:t>elit</a:t>
            </a:r>
            <a:r>
              <a:rPr lang="it-IT" sz="2400" dirty="0"/>
              <a:t>. </a:t>
            </a:r>
            <a:r>
              <a:rPr lang="it-IT" sz="2400" dirty="0" err="1"/>
              <a:t>Suspendisse</a:t>
            </a:r>
            <a:r>
              <a:rPr lang="it-IT" sz="2400" dirty="0"/>
              <a:t> orci </a:t>
            </a:r>
            <a:r>
              <a:rPr lang="it-IT" sz="2400" dirty="0" err="1"/>
              <a:t>metus</a:t>
            </a:r>
            <a:r>
              <a:rPr lang="it-IT" sz="2400" dirty="0"/>
              <a:t>, </a:t>
            </a:r>
            <a:r>
              <a:rPr lang="it-IT" sz="2400" dirty="0" err="1"/>
              <a:t>sodales</a:t>
            </a:r>
            <a:r>
              <a:rPr lang="it-IT" sz="2400" dirty="0"/>
              <a:t> pulvinar </a:t>
            </a:r>
            <a:r>
              <a:rPr lang="it-IT" sz="2400" dirty="0" err="1"/>
              <a:t>nisl</a:t>
            </a:r>
            <a:endParaRPr lang="it-IT" sz="1100" dirty="0"/>
          </a:p>
        </p:txBody>
      </p:sp>
      <p:sp>
        <p:nvSpPr>
          <p:cNvPr id="4" name="CasellaDiTesto 3"/>
          <p:cNvSpPr txBox="1"/>
          <p:nvPr userDrawn="1"/>
        </p:nvSpPr>
        <p:spPr>
          <a:xfrm>
            <a:off x="2807804" y="913284"/>
            <a:ext cx="1944216" cy="46805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endParaRPr lang="it-IT" sz="2000" dirty="0" err="1">
              <a:solidFill>
                <a:srgbClr val="01C0F6"/>
              </a:solidFill>
            </a:endParaRPr>
          </a:p>
        </p:txBody>
      </p:sp>
      <p:sp>
        <p:nvSpPr>
          <p:cNvPr id="10" name="Titolo 1">
            <a:extLst>
              <a:ext uri="{FF2B5EF4-FFF2-40B4-BE49-F238E27FC236}">
                <a16:creationId xmlns:a16="http://schemas.microsoft.com/office/drawing/2014/main" id="{C619A5CA-C49E-4A95-9592-2D150D45B7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6212" y="316167"/>
            <a:ext cx="8468255" cy="345090"/>
          </a:xfrm>
        </p:spPr>
        <p:txBody>
          <a:bodyPr>
            <a:noAutofit/>
          </a:bodyPr>
          <a:lstStyle>
            <a:lvl1pPr algn="l">
              <a:defRPr sz="2000" b="1">
                <a:solidFill>
                  <a:srgbClr val="002C4F"/>
                </a:solidFill>
                <a:latin typeface="Calibri" panose="020F0502020204030204" pitchFamily="34" charset="0"/>
                <a:ea typeface="Roboto" pitchFamily="2" charset="0"/>
              </a:defRPr>
            </a:lvl1pPr>
          </a:lstStyle>
          <a:p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.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3782F87E-FC54-40BC-94AE-BC9594AE20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88" y="5124392"/>
            <a:ext cx="9144000" cy="590608"/>
          </a:xfrm>
          <a:prstGeom prst="rect">
            <a:avLst/>
          </a:prstGeom>
        </p:spPr>
      </p:pic>
      <p:sp>
        <p:nvSpPr>
          <p:cNvPr id="13" name="Segnaposto contenuto 2">
            <a:extLst>
              <a:ext uri="{FF2B5EF4-FFF2-40B4-BE49-F238E27FC236}">
                <a16:creationId xmlns:a16="http://schemas.microsoft.com/office/drawing/2014/main" id="{74863CCB-8713-4C46-8071-8FC5809AB531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752020" y="903714"/>
            <a:ext cx="3996000" cy="3907572"/>
          </a:xfrm>
        </p:spPr>
        <p:txBody>
          <a:bodyPr>
            <a:noAutofit/>
          </a:bodyPr>
          <a:lstStyle>
            <a:lvl1pPr marL="0" indent="0" eaLnBrk="1" hangingPunct="1">
              <a:lnSpc>
                <a:spcPct val="125000"/>
              </a:lnSpc>
              <a:buNone/>
              <a:defRPr lang="it-IT" sz="1300" u="none" kern="1200" dirty="0" smtClean="0">
                <a:solidFill>
                  <a:srgbClr val="2A2A2A"/>
                </a:solidFill>
                <a:latin typeface="Calibri" panose="020F0502020204030204" pitchFamily="34" charset="0"/>
                <a:ea typeface="Roboto" pitchFamily="2" charset="0"/>
                <a:cs typeface="+mn-cs"/>
                <a:sym typeface="Wingdings" pitchFamily="2" charset="2"/>
              </a:defRPr>
            </a:lvl1pPr>
            <a:lvl2pPr>
              <a:lnSpc>
                <a:spcPct val="150000"/>
              </a:lnSpc>
              <a:defRPr sz="1000">
                <a:latin typeface="+mn-lt"/>
              </a:defRPr>
            </a:lvl2pPr>
            <a:lvl3pPr>
              <a:lnSpc>
                <a:spcPct val="150000"/>
              </a:lnSpc>
              <a:defRPr sz="1000">
                <a:latin typeface="+mn-lt"/>
              </a:defRPr>
            </a:lvl3pPr>
            <a:lvl4pPr>
              <a:lnSpc>
                <a:spcPct val="150000"/>
              </a:lnSpc>
              <a:defRPr sz="1000">
                <a:latin typeface="+mn-lt"/>
              </a:defRPr>
            </a:lvl4pPr>
            <a:lvl5pPr>
              <a:lnSpc>
                <a:spcPct val="150000"/>
              </a:lnSpc>
              <a:defRPr sz="1000">
                <a:latin typeface="+mn-lt"/>
              </a:defRPr>
            </a:lvl5pPr>
          </a:lstStyle>
          <a:p>
            <a:pPr lvl="0"/>
            <a:r>
              <a:rPr lang="it-IT" sz="2400" dirty="0" err="1"/>
              <a:t>Lorem</a:t>
            </a:r>
            <a:r>
              <a:rPr lang="it-IT" sz="2400" dirty="0"/>
              <a:t> </a:t>
            </a:r>
            <a:r>
              <a:rPr lang="it-IT" sz="2400" dirty="0" err="1"/>
              <a:t>ipsum</a:t>
            </a:r>
            <a:r>
              <a:rPr lang="it-IT" sz="2400" dirty="0"/>
              <a:t> </a:t>
            </a:r>
            <a:r>
              <a:rPr lang="it-IT" sz="2400" dirty="0" err="1"/>
              <a:t>dolor</a:t>
            </a:r>
            <a:r>
              <a:rPr lang="it-IT" sz="2400" dirty="0"/>
              <a:t> </a:t>
            </a:r>
            <a:r>
              <a:rPr lang="it-IT" sz="2400" dirty="0" err="1"/>
              <a:t>sit</a:t>
            </a:r>
            <a:r>
              <a:rPr lang="it-IT" sz="2400" dirty="0"/>
              <a:t> </a:t>
            </a:r>
            <a:r>
              <a:rPr lang="it-IT" sz="2400" dirty="0" err="1"/>
              <a:t>amet</a:t>
            </a:r>
            <a:r>
              <a:rPr lang="it-IT" sz="2400" dirty="0"/>
              <a:t>, </a:t>
            </a:r>
            <a:r>
              <a:rPr lang="it-IT" sz="2400" dirty="0" err="1"/>
              <a:t>consectetur</a:t>
            </a:r>
            <a:r>
              <a:rPr lang="it-IT" sz="2400" dirty="0"/>
              <a:t> </a:t>
            </a:r>
            <a:r>
              <a:rPr lang="it-IT" sz="2400" dirty="0" err="1"/>
              <a:t>adipiscing</a:t>
            </a:r>
            <a:r>
              <a:rPr lang="it-IT" sz="2400" dirty="0"/>
              <a:t> </a:t>
            </a:r>
            <a:r>
              <a:rPr lang="it-IT" sz="2400" dirty="0" err="1"/>
              <a:t>elit</a:t>
            </a:r>
            <a:r>
              <a:rPr lang="it-IT" sz="2400" dirty="0"/>
              <a:t>. </a:t>
            </a:r>
            <a:r>
              <a:rPr lang="it-IT" sz="2400" dirty="0" err="1"/>
              <a:t>Suspendisse</a:t>
            </a:r>
            <a:r>
              <a:rPr lang="it-IT" sz="2400" dirty="0"/>
              <a:t> orci </a:t>
            </a:r>
            <a:r>
              <a:rPr lang="it-IT" sz="2400" dirty="0" err="1"/>
              <a:t>metus</a:t>
            </a:r>
            <a:r>
              <a:rPr lang="it-IT" sz="2400" dirty="0"/>
              <a:t>, </a:t>
            </a:r>
            <a:r>
              <a:rPr lang="it-IT" sz="2400" dirty="0" err="1"/>
              <a:t>sodales</a:t>
            </a:r>
            <a:r>
              <a:rPr lang="it-IT" sz="2400" dirty="0"/>
              <a:t> pulvinar </a:t>
            </a:r>
            <a:r>
              <a:rPr lang="it-IT" sz="2400" dirty="0" err="1"/>
              <a:t>nisl</a:t>
            </a:r>
            <a:endParaRPr lang="it-IT" sz="1100" dirty="0"/>
          </a:p>
        </p:txBody>
      </p:sp>
    </p:spTree>
    <p:extLst>
      <p:ext uri="{BB962C8B-B14F-4D97-AF65-F5344CB8AC3E}">
        <p14:creationId xmlns:p14="http://schemas.microsoft.com/office/powerpoint/2010/main" val="991988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bella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118873398"/>
              </p:ext>
            </p:extLst>
          </p:nvPr>
        </p:nvGraphicFramePr>
        <p:xfrm>
          <a:off x="-7" y="985292"/>
          <a:ext cx="9144006" cy="222504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95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1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41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41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276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lang="it-IT" sz="1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300" dirty="0">
                          <a:solidFill>
                            <a:schemeClr val="tx1"/>
                          </a:solidFill>
                          <a:latin typeface="+mn-lt"/>
                        </a:rPr>
                        <a:t>Titolo</a:t>
                      </a: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it-IT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Titolo</a:t>
                      </a:r>
                      <a:endParaRPr lang="it-IT" dirty="0">
                        <a:latin typeface="+mn-lt"/>
                      </a:endParaRP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it-IT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Titolo</a:t>
                      </a:r>
                      <a:endParaRPr lang="it-IT" dirty="0">
                        <a:latin typeface="+mn-lt"/>
                      </a:endParaRP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it-IT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Titolo</a:t>
                      </a:r>
                      <a:endParaRPr lang="it-IT" dirty="0">
                        <a:latin typeface="+mn-lt"/>
                      </a:endParaRP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it-IT" sz="13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Titolo</a:t>
                      </a: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IT" sz="1100" kern="1200" dirty="0">
                        <a:solidFill>
                          <a:schemeClr val="dk1"/>
                        </a:solidFill>
                        <a:latin typeface="Proxima Nova Lt" panose="02000506030000020004" pitchFamily="2" charset="0"/>
                        <a:ea typeface="+mn-ea"/>
                        <a:cs typeface="+mn-cs"/>
                      </a:endParaRP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>
                          <a:solidFill>
                            <a:schemeClr val="dk1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Testo </a:t>
                      </a: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>
                          <a:solidFill>
                            <a:schemeClr val="dk1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Dati</a:t>
                      </a: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>
                          <a:solidFill>
                            <a:schemeClr val="dk1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Dati</a:t>
                      </a:r>
                      <a:r>
                        <a:rPr lang="it-IT" sz="1100" kern="1200" baseline="0" dirty="0">
                          <a:solidFill>
                            <a:schemeClr val="dk1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 </a:t>
                      </a:r>
                      <a:endParaRPr lang="it-IT" sz="1100" kern="1200" dirty="0">
                        <a:solidFill>
                          <a:schemeClr val="dk1"/>
                        </a:solidFill>
                        <a:latin typeface="Proxima Nova Lt" panose="02000506030000020004" pitchFamily="2" charset="0"/>
                        <a:ea typeface="+mn-ea"/>
                        <a:cs typeface="+mn-cs"/>
                      </a:endParaRP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>
                          <a:solidFill>
                            <a:schemeClr val="dk1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Dati</a:t>
                      </a:r>
                      <a:r>
                        <a:rPr lang="it-IT" sz="1100" kern="1200" baseline="0" dirty="0">
                          <a:solidFill>
                            <a:schemeClr val="dk1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 </a:t>
                      </a:r>
                      <a:endParaRPr lang="it-IT" sz="1100" kern="1200" dirty="0">
                        <a:solidFill>
                          <a:schemeClr val="dk1"/>
                        </a:solidFill>
                        <a:latin typeface="Proxima Nova Lt" panose="02000506030000020004" pitchFamily="2" charset="0"/>
                        <a:ea typeface="+mn-ea"/>
                        <a:cs typeface="+mn-cs"/>
                      </a:endParaRP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>
                          <a:solidFill>
                            <a:schemeClr val="dk1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Dati </a:t>
                      </a: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IT" sz="1100" kern="1200" dirty="0">
                        <a:solidFill>
                          <a:srgbClr val="01C0F6"/>
                        </a:solidFill>
                        <a:latin typeface="Proxima Nova Lt" panose="02000506030000020004" pitchFamily="2" charset="0"/>
                        <a:ea typeface="+mn-ea"/>
                        <a:cs typeface="+mn-cs"/>
                      </a:endParaRP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>
                          <a:solidFill>
                            <a:srgbClr val="01C0F6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Testo </a:t>
                      </a: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>
                          <a:solidFill>
                            <a:srgbClr val="01C0F6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Dati</a:t>
                      </a: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>
                          <a:solidFill>
                            <a:srgbClr val="01C0F6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Dati</a:t>
                      </a:r>
                      <a:r>
                        <a:rPr lang="it-IT" sz="1100" kern="1200" baseline="0" dirty="0">
                          <a:solidFill>
                            <a:srgbClr val="01C0F6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 </a:t>
                      </a:r>
                      <a:endParaRPr lang="it-IT" sz="1100" kern="1200" dirty="0">
                        <a:solidFill>
                          <a:srgbClr val="01C0F6"/>
                        </a:solidFill>
                        <a:latin typeface="Proxima Nova Lt" panose="02000506030000020004" pitchFamily="2" charset="0"/>
                        <a:ea typeface="+mn-ea"/>
                        <a:cs typeface="+mn-cs"/>
                      </a:endParaRP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>
                          <a:solidFill>
                            <a:srgbClr val="01C0F6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Dati</a:t>
                      </a:r>
                      <a:r>
                        <a:rPr lang="it-IT" sz="1100" kern="1200" baseline="0" dirty="0">
                          <a:solidFill>
                            <a:srgbClr val="01C0F6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 </a:t>
                      </a:r>
                      <a:endParaRPr lang="it-IT" sz="1100" kern="1200" dirty="0">
                        <a:solidFill>
                          <a:srgbClr val="01C0F6"/>
                        </a:solidFill>
                        <a:latin typeface="Proxima Nova Lt" panose="02000506030000020004" pitchFamily="2" charset="0"/>
                        <a:ea typeface="+mn-ea"/>
                        <a:cs typeface="+mn-cs"/>
                      </a:endParaRP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>
                          <a:solidFill>
                            <a:srgbClr val="01C0F6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Dati </a:t>
                      </a: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IT" sz="1100" kern="1200" dirty="0">
                        <a:solidFill>
                          <a:schemeClr val="dk1"/>
                        </a:solidFill>
                        <a:latin typeface="Proxima Nova Lt" panose="02000506030000020004" pitchFamily="2" charset="0"/>
                        <a:ea typeface="+mn-ea"/>
                        <a:cs typeface="+mn-cs"/>
                      </a:endParaRP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>
                          <a:solidFill>
                            <a:schemeClr val="dk1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Testo </a:t>
                      </a: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>
                          <a:solidFill>
                            <a:schemeClr val="dk1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Dati</a:t>
                      </a: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>
                          <a:solidFill>
                            <a:schemeClr val="dk1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Dati</a:t>
                      </a:r>
                      <a:r>
                        <a:rPr lang="it-IT" sz="1100" kern="1200" baseline="0" dirty="0">
                          <a:solidFill>
                            <a:schemeClr val="dk1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 </a:t>
                      </a:r>
                      <a:endParaRPr lang="it-IT" sz="1100" kern="1200" dirty="0">
                        <a:solidFill>
                          <a:schemeClr val="dk1"/>
                        </a:solidFill>
                        <a:latin typeface="Proxima Nova Lt" panose="02000506030000020004" pitchFamily="2" charset="0"/>
                        <a:ea typeface="+mn-ea"/>
                        <a:cs typeface="+mn-cs"/>
                      </a:endParaRP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>
                          <a:solidFill>
                            <a:schemeClr val="dk1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Dati</a:t>
                      </a:r>
                      <a:r>
                        <a:rPr lang="it-IT" sz="1100" kern="1200" baseline="0" dirty="0">
                          <a:solidFill>
                            <a:schemeClr val="dk1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 </a:t>
                      </a:r>
                      <a:endParaRPr lang="it-IT" sz="1100" kern="1200" dirty="0">
                        <a:solidFill>
                          <a:schemeClr val="dk1"/>
                        </a:solidFill>
                        <a:latin typeface="Proxima Nova Lt" panose="02000506030000020004" pitchFamily="2" charset="0"/>
                        <a:ea typeface="+mn-ea"/>
                        <a:cs typeface="+mn-cs"/>
                      </a:endParaRP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>
                          <a:solidFill>
                            <a:schemeClr val="dk1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Dati </a:t>
                      </a: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IT" sz="1100" kern="1200" dirty="0">
                        <a:solidFill>
                          <a:srgbClr val="01C0F6"/>
                        </a:solidFill>
                        <a:latin typeface="Proxima Nova Lt" panose="02000506030000020004" pitchFamily="2" charset="0"/>
                        <a:ea typeface="+mn-ea"/>
                        <a:cs typeface="+mn-cs"/>
                      </a:endParaRP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>
                          <a:solidFill>
                            <a:srgbClr val="01C0F6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Testo </a:t>
                      </a: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>
                          <a:solidFill>
                            <a:srgbClr val="01C0F6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Dati</a:t>
                      </a: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>
                          <a:solidFill>
                            <a:srgbClr val="01C0F6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Dati</a:t>
                      </a:r>
                      <a:r>
                        <a:rPr lang="it-IT" sz="1100" kern="1200" baseline="0" dirty="0">
                          <a:solidFill>
                            <a:srgbClr val="01C0F6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 </a:t>
                      </a:r>
                      <a:endParaRPr lang="it-IT" sz="1100" kern="1200" dirty="0">
                        <a:solidFill>
                          <a:srgbClr val="01C0F6"/>
                        </a:solidFill>
                        <a:latin typeface="Proxima Nova Lt" panose="02000506030000020004" pitchFamily="2" charset="0"/>
                        <a:ea typeface="+mn-ea"/>
                        <a:cs typeface="+mn-cs"/>
                      </a:endParaRP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>
                          <a:solidFill>
                            <a:srgbClr val="01C0F6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Dati</a:t>
                      </a:r>
                      <a:r>
                        <a:rPr lang="it-IT" sz="1100" kern="1200" baseline="0" dirty="0">
                          <a:solidFill>
                            <a:srgbClr val="01C0F6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 </a:t>
                      </a:r>
                      <a:endParaRPr lang="it-IT" sz="1100" kern="1200" dirty="0">
                        <a:solidFill>
                          <a:srgbClr val="01C0F6"/>
                        </a:solidFill>
                        <a:latin typeface="Proxima Nova Lt" panose="02000506030000020004" pitchFamily="2" charset="0"/>
                        <a:ea typeface="+mn-ea"/>
                        <a:cs typeface="+mn-cs"/>
                      </a:endParaRP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>
                          <a:solidFill>
                            <a:srgbClr val="01C0F6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Dati </a:t>
                      </a: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IT" sz="1100" kern="1200" dirty="0">
                        <a:solidFill>
                          <a:schemeClr val="dk1"/>
                        </a:solidFill>
                        <a:latin typeface="Proxima Nova Lt" panose="02000506030000020004" pitchFamily="2" charset="0"/>
                        <a:ea typeface="+mn-ea"/>
                        <a:cs typeface="+mn-cs"/>
                      </a:endParaRP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>
                          <a:solidFill>
                            <a:schemeClr val="dk1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Testo </a:t>
                      </a: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>
                          <a:solidFill>
                            <a:schemeClr val="dk1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Dati</a:t>
                      </a: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>
                          <a:solidFill>
                            <a:schemeClr val="dk1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Dati</a:t>
                      </a:r>
                      <a:r>
                        <a:rPr lang="it-IT" sz="1100" kern="1200" baseline="0" dirty="0">
                          <a:solidFill>
                            <a:schemeClr val="dk1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 </a:t>
                      </a:r>
                      <a:endParaRPr lang="it-IT" sz="1100" kern="1200" dirty="0">
                        <a:solidFill>
                          <a:schemeClr val="dk1"/>
                        </a:solidFill>
                        <a:latin typeface="Proxima Nova Lt" panose="02000506030000020004" pitchFamily="2" charset="0"/>
                        <a:ea typeface="+mn-ea"/>
                        <a:cs typeface="+mn-cs"/>
                      </a:endParaRP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>
                          <a:solidFill>
                            <a:schemeClr val="dk1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Dati</a:t>
                      </a:r>
                      <a:r>
                        <a:rPr lang="it-IT" sz="1100" kern="1200" baseline="0" dirty="0">
                          <a:solidFill>
                            <a:schemeClr val="dk1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 </a:t>
                      </a:r>
                      <a:endParaRPr lang="it-IT" sz="1100" kern="1200" dirty="0">
                        <a:solidFill>
                          <a:schemeClr val="dk1"/>
                        </a:solidFill>
                        <a:latin typeface="Proxima Nova Lt" panose="02000506030000020004" pitchFamily="2" charset="0"/>
                        <a:ea typeface="+mn-ea"/>
                        <a:cs typeface="+mn-cs"/>
                      </a:endParaRP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>
                          <a:solidFill>
                            <a:schemeClr val="dk1"/>
                          </a:solidFill>
                          <a:latin typeface="Proxima Nova Lt" panose="02000506030000020004" pitchFamily="2" charset="0"/>
                          <a:ea typeface="+mn-ea"/>
                          <a:cs typeface="+mn-cs"/>
                        </a:rPr>
                        <a:t>Dati </a:t>
                      </a: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330843" y="4142859"/>
            <a:ext cx="8257824" cy="962277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1200">
                <a:latin typeface="Calibri" panose="020F0502020204030204" pitchFamily="34" charset="0"/>
                <a:ea typeface="Roboto" pitchFamily="2" charset="0"/>
              </a:defRPr>
            </a:lvl1pPr>
            <a:lvl2pPr>
              <a:lnSpc>
                <a:spcPct val="150000"/>
              </a:lnSpc>
              <a:defRPr sz="1000">
                <a:latin typeface="+mn-lt"/>
              </a:defRPr>
            </a:lvl2pPr>
            <a:lvl3pPr>
              <a:lnSpc>
                <a:spcPct val="150000"/>
              </a:lnSpc>
              <a:defRPr sz="1000">
                <a:latin typeface="+mn-lt"/>
              </a:defRPr>
            </a:lvl3pPr>
            <a:lvl4pPr>
              <a:lnSpc>
                <a:spcPct val="150000"/>
              </a:lnSpc>
              <a:defRPr sz="1000">
                <a:latin typeface="+mn-lt"/>
              </a:defRPr>
            </a:lvl4pPr>
            <a:lvl5pPr>
              <a:lnSpc>
                <a:spcPct val="150000"/>
              </a:lnSpc>
              <a:defRPr sz="1000">
                <a:latin typeface="+mn-lt"/>
              </a:defRPr>
            </a:lvl5pPr>
          </a:lstStyle>
          <a:p>
            <a:pPr lvl="0"/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. </a:t>
            </a:r>
            <a:r>
              <a:rPr lang="it-IT" dirty="0" err="1"/>
              <a:t>Suspendisse</a:t>
            </a:r>
            <a:r>
              <a:rPr lang="it-IT" dirty="0"/>
              <a:t> orci </a:t>
            </a:r>
            <a:r>
              <a:rPr lang="it-IT" dirty="0" err="1"/>
              <a:t>metus</a:t>
            </a:r>
            <a:r>
              <a:rPr lang="it-IT" dirty="0"/>
              <a:t>, </a:t>
            </a:r>
            <a:r>
              <a:rPr lang="it-IT" dirty="0" err="1"/>
              <a:t>sodales</a:t>
            </a:r>
            <a:r>
              <a:rPr lang="it-IT" dirty="0"/>
              <a:t> pulvinar </a:t>
            </a:r>
            <a:r>
              <a:rPr lang="it-IT" dirty="0" err="1"/>
              <a:t>nisl</a:t>
            </a:r>
            <a:r>
              <a:rPr lang="it-IT" dirty="0"/>
              <a:t> </a:t>
            </a:r>
            <a:r>
              <a:rPr lang="it-IT" dirty="0" err="1"/>
              <a:t>ac</a:t>
            </a:r>
            <a:r>
              <a:rPr lang="it-IT" dirty="0"/>
              <a:t>, </a:t>
            </a:r>
            <a:r>
              <a:rPr lang="it-IT" dirty="0" err="1"/>
              <a:t>tristique</a:t>
            </a:r>
            <a:r>
              <a:rPr lang="it-IT" dirty="0"/>
              <a:t> </a:t>
            </a:r>
            <a:r>
              <a:rPr lang="it-IT" dirty="0" err="1"/>
              <a:t>blandit</a:t>
            </a:r>
            <a:r>
              <a:rPr lang="it-IT" dirty="0"/>
              <a:t> massa. </a:t>
            </a:r>
            <a:r>
              <a:rPr lang="it-IT" dirty="0" err="1"/>
              <a:t>Fusce</a:t>
            </a:r>
            <a:r>
              <a:rPr lang="it-IT" dirty="0"/>
              <a:t> </a:t>
            </a:r>
            <a:r>
              <a:rPr lang="it-IT" dirty="0" err="1"/>
              <a:t>maximus</a:t>
            </a:r>
            <a:r>
              <a:rPr lang="it-IT" dirty="0"/>
              <a:t> </a:t>
            </a:r>
            <a:r>
              <a:rPr lang="it-IT" dirty="0" err="1"/>
              <a:t>tristique</a:t>
            </a:r>
            <a:r>
              <a:rPr lang="it-IT" dirty="0"/>
              <a:t> lacinia. </a:t>
            </a:r>
            <a:r>
              <a:rPr lang="it-IT" dirty="0" err="1"/>
              <a:t>Phasellus</a:t>
            </a:r>
            <a:r>
              <a:rPr lang="it-IT" dirty="0"/>
              <a:t> </a:t>
            </a:r>
            <a:r>
              <a:rPr lang="it-IT" dirty="0" err="1"/>
              <a:t>vehicula</a:t>
            </a:r>
            <a:r>
              <a:rPr lang="it-IT" dirty="0"/>
              <a:t> </a:t>
            </a:r>
            <a:r>
              <a:rPr lang="it-IT" dirty="0" err="1"/>
              <a:t>elementum</a:t>
            </a:r>
            <a:r>
              <a:rPr lang="it-IT" dirty="0"/>
              <a:t> </a:t>
            </a:r>
            <a:r>
              <a:rPr lang="it-IT" dirty="0" err="1"/>
              <a:t>purus</a:t>
            </a:r>
            <a:r>
              <a:rPr lang="it-IT" dirty="0"/>
              <a:t>, </a:t>
            </a:r>
            <a:r>
              <a:rPr lang="it-IT" dirty="0" err="1"/>
              <a:t>maximus</a:t>
            </a:r>
            <a:r>
              <a:rPr lang="it-IT" dirty="0"/>
              <a:t> </a:t>
            </a:r>
            <a:r>
              <a:rPr lang="it-IT" dirty="0" err="1"/>
              <a:t>sodales</a:t>
            </a:r>
            <a:r>
              <a:rPr lang="it-IT" dirty="0"/>
              <a:t> </a:t>
            </a:r>
            <a:r>
              <a:rPr lang="it-IT" dirty="0" err="1"/>
              <a:t>sapien</a:t>
            </a:r>
            <a:r>
              <a:rPr lang="it-IT" dirty="0"/>
              <a:t> </a:t>
            </a:r>
            <a:r>
              <a:rPr lang="it-IT" dirty="0" err="1"/>
              <a:t>mattis</a:t>
            </a:r>
            <a:r>
              <a:rPr lang="it-IT" dirty="0"/>
              <a:t> </a:t>
            </a:r>
            <a:r>
              <a:rPr lang="it-IT" dirty="0" err="1"/>
              <a:t>quis</a:t>
            </a:r>
            <a:r>
              <a:rPr lang="it-IT" dirty="0"/>
              <a:t>. </a:t>
            </a:r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C07067B7-CC8E-4462-AF04-FD4C695193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6212" y="316167"/>
            <a:ext cx="8468255" cy="345090"/>
          </a:xfrm>
        </p:spPr>
        <p:txBody>
          <a:bodyPr>
            <a:noAutofit/>
          </a:bodyPr>
          <a:lstStyle>
            <a:lvl1pPr algn="l">
              <a:defRPr sz="2000" b="1">
                <a:solidFill>
                  <a:srgbClr val="002C4F"/>
                </a:solidFill>
                <a:latin typeface="Calibri" panose="020F0502020204030204" pitchFamily="34" charset="0"/>
                <a:ea typeface="Roboto" pitchFamily="2" charset="0"/>
              </a:defRPr>
            </a:lvl1pPr>
          </a:lstStyle>
          <a:p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.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E62FA7D1-4F12-4A97-A37C-6AE6561295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88" y="5124392"/>
            <a:ext cx="9144000" cy="590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930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320824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pPr/>
              <a:t>15/09/2022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702" r:id="rId2"/>
    <p:sldLayoutId id="2147483650" r:id="rId3"/>
    <p:sldLayoutId id="2147483706" r:id="rId4"/>
    <p:sldLayoutId id="2147483691" r:id="rId5"/>
    <p:sldLayoutId id="2147483692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1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unioncamerepfp.iswebcloud.it/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C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>
            <a:extLst>
              <a:ext uri="{FF2B5EF4-FFF2-40B4-BE49-F238E27FC236}">
                <a16:creationId xmlns:a16="http://schemas.microsoft.com/office/drawing/2014/main" id="{C01A3957-42BB-4AB5-AC88-84579F27C74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67" r="6015"/>
          <a:stretch/>
        </p:blipFill>
        <p:spPr>
          <a:xfrm>
            <a:off x="0" y="2078"/>
            <a:ext cx="9150772" cy="4907561"/>
          </a:xfrm>
          <a:prstGeom prst="rect">
            <a:avLst/>
          </a:prstGeom>
        </p:spPr>
      </p:pic>
      <p:sp>
        <p:nvSpPr>
          <p:cNvPr id="11" name="Segnaposto testo 2">
            <a:extLst>
              <a:ext uri="{FF2B5EF4-FFF2-40B4-BE49-F238E27FC236}">
                <a16:creationId xmlns:a16="http://schemas.microsoft.com/office/drawing/2014/main" id="{A579D6D3-C5EB-4185-95B2-42AB129F4BC4}"/>
              </a:ext>
            </a:extLst>
          </p:cNvPr>
          <p:cNvSpPr txBox="1">
            <a:spLocks/>
          </p:cNvSpPr>
          <p:nvPr/>
        </p:nvSpPr>
        <p:spPr>
          <a:xfrm>
            <a:off x="-6772" y="306118"/>
            <a:ext cx="9150772" cy="472622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None/>
              <a:defRPr sz="4000" b="1" kern="1200" baseline="0">
                <a:solidFill>
                  <a:srgbClr val="1D9AD7"/>
                </a:solidFill>
                <a:latin typeface="Calibri" panose="020F0502020204030204" pitchFamily="34" charset="0"/>
                <a:ea typeface="Roboto" pitchFamily="2" charset="0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it-IT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it-IT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it-IT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it-IT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400" dirty="0"/>
              <a:t>Progetto Sostenibilità ambientale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br>
              <a:rPr lang="it-IT" sz="2400" dirty="0"/>
            </a:br>
            <a:r>
              <a:rPr lang="it-IT" sz="2400" dirty="0"/>
              <a:t>Focus conclusivo analisi attività svolte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it-IT" sz="2000" i="1" dirty="0">
              <a:solidFill>
                <a:schemeClr val="bg1">
                  <a:lumMod val="9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it-IT" sz="2000" i="1" dirty="0">
              <a:solidFill>
                <a:schemeClr val="bg1">
                  <a:lumMod val="9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it-IT" sz="2000" i="1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it-IT" sz="2000" i="1" dirty="0">
                <a:solidFill>
                  <a:schemeClr val="bg1">
                    <a:lumMod val="95000"/>
                  </a:schemeClr>
                </a:solidFill>
              </a:rPr>
              <a:t>Ecocerved</a:t>
            </a:r>
            <a:endParaRPr lang="it-IT" sz="2100" i="1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it-IT" sz="2000"/>
              <a:t>16 </a:t>
            </a:r>
            <a:r>
              <a:rPr lang="it-IT" sz="2000" dirty="0"/>
              <a:t>settembre 2022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2522DA41-C1F5-49E7-B5DF-2B00A52A6F59}"/>
              </a:ext>
            </a:extLst>
          </p:cNvPr>
          <p:cNvSpPr/>
          <p:nvPr/>
        </p:nvSpPr>
        <p:spPr>
          <a:xfrm>
            <a:off x="-6772" y="4907560"/>
            <a:ext cx="9150772" cy="86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3EDC2CB6-0A38-4174-9D61-54E16392176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0501" y="5157117"/>
            <a:ext cx="2376226" cy="25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525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D5F12ED8-7E4E-46E6-96C6-03BF7886134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"/>
          </a:blip>
          <a:srcRect l="51309" t="27754" r="18403"/>
          <a:stretch/>
        </p:blipFill>
        <p:spPr>
          <a:xfrm>
            <a:off x="0" y="-22820"/>
            <a:ext cx="9144000" cy="5146779"/>
          </a:xfrm>
          <a:prstGeom prst="rect">
            <a:avLst/>
          </a:prstGeom>
        </p:spPr>
      </p:pic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3F380F0B-3A2E-46FD-AAA4-9DB577BDC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Attività organizzate dalle singole Camere di commercio partecipanti :</a:t>
            </a:r>
          </a:p>
          <a:p>
            <a:r>
              <a:rPr lang="it-IT" dirty="0"/>
              <a:t>Analisi territoriale, coinvolgimento partner territoriali</a:t>
            </a:r>
          </a:p>
          <a:p>
            <a:r>
              <a:rPr lang="it-IT" dirty="0"/>
              <a:t>Formazione a cura di Ecocerved organizzata dalle Camere di commercio con il contributo di esperti di ENEA e Politecnico di Bari</a:t>
            </a:r>
          </a:p>
          <a:p>
            <a:r>
              <a:rPr lang="it-IT" dirty="0"/>
              <a:t>Presentazione raccolta Buone pratiche tramite scheda dedicata ICESP</a:t>
            </a:r>
          </a:p>
          <a:p>
            <a:r>
              <a:rPr lang="it-IT" dirty="0"/>
              <a:t>Workshop “La tua esperienza aziendale si configura come una best practice di economia circolare?”</a:t>
            </a:r>
          </a:p>
          <a:p>
            <a:r>
              <a:rPr lang="it-IT" dirty="0" err="1"/>
              <a:t>Question</a:t>
            </a:r>
            <a:r>
              <a:rPr lang="it-IT" dirty="0"/>
              <a:t> time «Domande e risposte sulla compilazione della scheda sulle buone pratiche di economia circolare»</a:t>
            </a:r>
          </a:p>
          <a:p>
            <a:r>
              <a:rPr lang="it-IT" dirty="0"/>
              <a:t>Raccolta e pubblicizzazione best practice nel portale </a:t>
            </a:r>
            <a:r>
              <a:rPr lang="it-IT" u="sng" dirty="0">
                <a:solidFill>
                  <a:schemeClr val="accent1"/>
                </a:solidFill>
              </a:rPr>
              <a:t>www.ecocamere.it</a:t>
            </a:r>
            <a:r>
              <a:rPr lang="it-IT" dirty="0"/>
              <a:t> </a:t>
            </a:r>
          </a:p>
          <a:p>
            <a:pPr marL="0" indent="0">
              <a:buNone/>
            </a:pPr>
            <a:endParaRPr lang="it-IT" sz="1400" b="1" dirty="0">
              <a:solidFill>
                <a:schemeClr val="dk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it-IT" dirty="0"/>
          </a:p>
          <a:p>
            <a:endParaRPr lang="it-IT" dirty="0"/>
          </a:p>
        </p:txBody>
      </p:sp>
      <p:sp>
        <p:nvSpPr>
          <p:cNvPr id="6" name="Titolo 5">
            <a:extLst>
              <a:ext uri="{FF2B5EF4-FFF2-40B4-BE49-F238E27FC236}">
                <a16:creationId xmlns:a16="http://schemas.microsoft.com/office/drawing/2014/main" id="{8F65B984-E2B3-427C-8E0A-7B6584F77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</a:t>
            </a:r>
            <a:r>
              <a:rPr lang="it-IT" dirty="0">
                <a:solidFill>
                  <a:srgbClr val="002C4F"/>
                </a:solidFill>
              </a:rPr>
              <a:t>ttività Formazione e </a:t>
            </a:r>
            <a:r>
              <a:rPr lang="it-IT" dirty="0"/>
              <a:t>Raccolta </a:t>
            </a:r>
            <a:r>
              <a:rPr lang="it-IT" dirty="0">
                <a:solidFill>
                  <a:srgbClr val="002C4F"/>
                </a:solidFill>
              </a:rPr>
              <a:t>Best Practice EC</a:t>
            </a:r>
            <a:endParaRPr lang="it-IT" i="1" dirty="0">
              <a:solidFill>
                <a:srgbClr val="002C4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25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2D52542F-38A4-9951-798F-942068EA63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292442"/>
              </p:ext>
            </p:extLst>
          </p:nvPr>
        </p:nvGraphicFramePr>
        <p:xfrm>
          <a:off x="368533" y="157200"/>
          <a:ext cx="8406934" cy="48309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1099">
                  <a:extLst>
                    <a:ext uri="{9D8B030D-6E8A-4147-A177-3AD203B41FA5}">
                      <a16:colId xmlns:a16="http://schemas.microsoft.com/office/drawing/2014/main" val="29050637"/>
                    </a:ext>
                  </a:extLst>
                </a:gridCol>
                <a:gridCol w="1274880">
                  <a:extLst>
                    <a:ext uri="{9D8B030D-6E8A-4147-A177-3AD203B41FA5}">
                      <a16:colId xmlns:a16="http://schemas.microsoft.com/office/drawing/2014/main" val="4220761986"/>
                    </a:ext>
                  </a:extLst>
                </a:gridCol>
                <a:gridCol w="5037544">
                  <a:extLst>
                    <a:ext uri="{9D8B030D-6E8A-4147-A177-3AD203B41FA5}">
                      <a16:colId xmlns:a16="http://schemas.microsoft.com/office/drawing/2014/main" val="1048684905"/>
                    </a:ext>
                  </a:extLst>
                </a:gridCol>
                <a:gridCol w="1203411">
                  <a:extLst>
                    <a:ext uri="{9D8B030D-6E8A-4147-A177-3AD203B41FA5}">
                      <a16:colId xmlns:a16="http://schemas.microsoft.com/office/drawing/2014/main" val="50086259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Data</a:t>
                      </a:r>
                    </a:p>
                  </a:txBody>
                  <a:tcPr marL="6515" marR="6515" marT="651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Committente</a:t>
                      </a:r>
                    </a:p>
                  </a:txBody>
                  <a:tcPr marL="6515" marR="6515" marT="651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Argomento/Attività</a:t>
                      </a:r>
                    </a:p>
                  </a:txBody>
                  <a:tcPr marL="6515" marR="6515" marT="651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Partecipanti </a:t>
                      </a:r>
                    </a:p>
                  </a:txBody>
                  <a:tcPr marL="6515" marR="6515" marT="6515" marB="0" anchor="ctr"/>
                </a:tc>
                <a:extLst>
                  <a:ext uri="{0D108BD9-81ED-4DB2-BD59-A6C34878D82A}">
                    <a16:rowId xmlns:a16="http://schemas.microsoft.com/office/drawing/2014/main" val="1272669296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05/04/22</a:t>
                      </a:r>
                    </a:p>
                  </a:txBody>
                  <a:tcPr marL="6515" marR="6515" marT="65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CCIAA VG</a:t>
                      </a:r>
                    </a:p>
                  </a:txBody>
                  <a:tcPr marL="6515" marR="6515" marT="6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Presentazione raccolta Buone pratiche - Friuli Venezia Giulia</a:t>
                      </a:r>
                    </a:p>
                  </a:txBody>
                  <a:tcPr marL="6515" marR="6515" marT="651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6515" marR="6515" marT="6515" marB="0" anchor="b"/>
                </a:tc>
                <a:extLst>
                  <a:ext uri="{0D108BD9-81ED-4DB2-BD59-A6C34878D82A}">
                    <a16:rowId xmlns:a16="http://schemas.microsoft.com/office/drawing/2014/main" val="16640946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12/04/22</a:t>
                      </a:r>
                    </a:p>
                  </a:txBody>
                  <a:tcPr marL="6515" marR="6515" marT="65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Comune a tutti per imprese</a:t>
                      </a:r>
                    </a:p>
                  </a:txBody>
                  <a:tcPr marL="6515" marR="6515" marT="6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Mappatura delle buone pratiche italiane di economia circolare: che cos’è e perché partecipare</a:t>
                      </a:r>
                    </a:p>
                  </a:txBody>
                  <a:tcPr marL="6515" marR="6515" marT="651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320</a:t>
                      </a:r>
                    </a:p>
                  </a:txBody>
                  <a:tcPr marL="6515" marR="6515" marT="6515" marB="0" anchor="b"/>
                </a:tc>
                <a:extLst>
                  <a:ext uri="{0D108BD9-81ED-4DB2-BD59-A6C34878D82A}">
                    <a16:rowId xmlns:a16="http://schemas.microsoft.com/office/drawing/2014/main" val="1298549387"/>
                  </a:ext>
                </a:extLst>
              </a:tr>
              <a:tr h="21483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20/04/22</a:t>
                      </a:r>
                    </a:p>
                  </a:txBody>
                  <a:tcPr marL="6515" marR="6515" marT="65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CCIAA VG</a:t>
                      </a:r>
                    </a:p>
                  </a:txBody>
                  <a:tcPr marL="6515" marR="6515" marT="6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Workshop CCIAA FVG  “La tua esperienza aziendale si configura come una best practice di economia circolare?”</a:t>
                      </a:r>
                    </a:p>
                  </a:txBody>
                  <a:tcPr marL="6515" marR="6515" marT="651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6515" marR="6515" marT="6515" marB="0" anchor="b"/>
                </a:tc>
                <a:extLst>
                  <a:ext uri="{0D108BD9-81ED-4DB2-BD59-A6C34878D82A}">
                    <a16:rowId xmlns:a16="http://schemas.microsoft.com/office/drawing/2014/main" val="886504173"/>
                  </a:ext>
                </a:extLst>
              </a:tr>
              <a:tr h="28565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26/04/22</a:t>
                      </a:r>
                    </a:p>
                  </a:txBody>
                  <a:tcPr marL="6515" marR="6515" marT="65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CCIAA SARDEGNA</a:t>
                      </a:r>
                    </a:p>
                  </a:txBody>
                  <a:tcPr marL="6515" marR="6515" marT="6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Workshop Sardegna “La tua esperienza aziendale si configura come una best practice di economia circolare?”</a:t>
                      </a:r>
                    </a:p>
                  </a:txBody>
                  <a:tcPr marL="6515" marR="6515" marT="651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6515" marR="6515" marT="6515" marB="0" anchor="b"/>
                </a:tc>
                <a:extLst>
                  <a:ext uri="{0D108BD9-81ED-4DB2-BD59-A6C34878D82A}">
                    <a16:rowId xmlns:a16="http://schemas.microsoft.com/office/drawing/2014/main" val="3602866966"/>
                  </a:ext>
                </a:extLst>
              </a:tr>
              <a:tr h="320475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28/04/22</a:t>
                      </a:r>
                    </a:p>
                  </a:txBody>
                  <a:tcPr marL="6515" marR="6515" marT="65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CCIAA Umbria</a:t>
                      </a:r>
                    </a:p>
                  </a:txBody>
                  <a:tcPr marL="6515" marR="6515" marT="6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Workshop Umbria “La tua esperienza aziendale si configura come una best practice di economia circolare?”</a:t>
                      </a:r>
                    </a:p>
                  </a:txBody>
                  <a:tcPr marL="6515" marR="6515" marT="651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marL="6515" marR="6515" marT="6515" marB="0" anchor="b"/>
                </a:tc>
                <a:extLst>
                  <a:ext uri="{0D108BD9-81ED-4DB2-BD59-A6C34878D82A}">
                    <a16:rowId xmlns:a16="http://schemas.microsoft.com/office/drawing/2014/main" val="2332447492"/>
                  </a:ext>
                </a:extLst>
              </a:tr>
              <a:tr h="355292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03/05/22</a:t>
                      </a:r>
                    </a:p>
                  </a:txBody>
                  <a:tcPr marL="6515" marR="6515" marT="65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CCIAA Abruzzo</a:t>
                      </a:r>
                    </a:p>
                  </a:txBody>
                  <a:tcPr marL="6515" marR="6515" marT="6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Workshop Abruzzo “La tua esperienza aziendale si configura come una best practice di economia circolare?”</a:t>
                      </a:r>
                    </a:p>
                  </a:txBody>
                  <a:tcPr marL="6515" marR="6515" marT="651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marL="6515" marR="6515" marT="6515" marB="0" anchor="b"/>
                </a:tc>
                <a:extLst>
                  <a:ext uri="{0D108BD9-81ED-4DB2-BD59-A6C34878D82A}">
                    <a16:rowId xmlns:a16="http://schemas.microsoft.com/office/drawing/2014/main" val="3510130755"/>
                  </a:ext>
                </a:extLst>
              </a:tr>
              <a:tr h="28209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05/05/22</a:t>
                      </a:r>
                    </a:p>
                  </a:txBody>
                  <a:tcPr marL="6515" marR="6515" marT="65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UC Calabria</a:t>
                      </a:r>
                    </a:p>
                  </a:txBody>
                  <a:tcPr marL="6515" marR="6515" marT="6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Workshop Calabria “La tua esperienza aziendale si configura come una best practice di economia circolare?”</a:t>
                      </a:r>
                    </a:p>
                  </a:txBody>
                  <a:tcPr marL="6515" marR="6515" marT="651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</a:t>
                      </a:r>
                    </a:p>
                  </a:txBody>
                  <a:tcPr marL="6515" marR="6515" marT="6515" marB="0" anchor="b"/>
                </a:tc>
                <a:extLst>
                  <a:ext uri="{0D108BD9-81ED-4DB2-BD59-A6C34878D82A}">
                    <a16:rowId xmlns:a16="http://schemas.microsoft.com/office/drawing/2014/main" val="1976591282"/>
                  </a:ext>
                </a:extLst>
              </a:tr>
              <a:tr h="17289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10/05/22</a:t>
                      </a:r>
                    </a:p>
                  </a:txBody>
                  <a:tcPr marL="6515" marR="6515" marT="65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UC Piemonte</a:t>
                      </a:r>
                    </a:p>
                  </a:txBody>
                  <a:tcPr marL="6515" marR="6515" marT="6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Workshop Piemonte “La tua esperienza aziendale si configura come una best practice di economia circolare?”</a:t>
                      </a:r>
                    </a:p>
                  </a:txBody>
                  <a:tcPr marL="6515" marR="6515" marT="651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6515" marR="6515" marT="6515" marB="0" anchor="b"/>
                </a:tc>
                <a:extLst>
                  <a:ext uri="{0D108BD9-81ED-4DB2-BD59-A6C34878D82A}">
                    <a16:rowId xmlns:a16="http://schemas.microsoft.com/office/drawing/2014/main" val="2292484111"/>
                  </a:ext>
                </a:extLst>
              </a:tr>
              <a:tr h="45974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12/05/22</a:t>
                      </a:r>
                    </a:p>
                  </a:txBody>
                  <a:tcPr marL="6515" marR="6515" marT="65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UC Veneto</a:t>
                      </a:r>
                    </a:p>
                  </a:txBody>
                  <a:tcPr marL="6515" marR="6515" marT="6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Workshop Veneto “La tua esperienza aziendale si configura come una best practice di economia circolare?”</a:t>
                      </a:r>
                    </a:p>
                  </a:txBody>
                  <a:tcPr marL="6515" marR="6515" marT="651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6515" marR="6515" marT="6515" marB="0" anchor="b"/>
                </a:tc>
                <a:extLst>
                  <a:ext uri="{0D108BD9-81ED-4DB2-BD59-A6C34878D82A}">
                    <a16:rowId xmlns:a16="http://schemas.microsoft.com/office/drawing/2014/main" val="2489631277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23/06/22</a:t>
                      </a:r>
                    </a:p>
                  </a:txBody>
                  <a:tcPr marL="6515" marR="6515" marT="65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Personale CCIAA</a:t>
                      </a:r>
                    </a:p>
                  </a:txBody>
                  <a:tcPr marL="6515" marR="6515" marT="6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Question</a:t>
                      </a:r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time "Domande e risposte sulla compilazione della scheda sulle buone pratiche di economia circolare"</a:t>
                      </a:r>
                    </a:p>
                  </a:txBody>
                  <a:tcPr marL="6515" marR="6515" marT="651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132</a:t>
                      </a:r>
                    </a:p>
                  </a:txBody>
                  <a:tcPr marL="6515" marR="6515" marT="6515" marB="0" anchor="b"/>
                </a:tc>
                <a:extLst>
                  <a:ext uri="{0D108BD9-81ED-4DB2-BD59-A6C34878D82A}">
                    <a16:rowId xmlns:a16="http://schemas.microsoft.com/office/drawing/2014/main" val="2306960569"/>
                  </a:ext>
                </a:extLst>
              </a:tr>
              <a:tr h="361388"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15" marR="6515" marT="6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15" marR="6515" marT="6515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Totale Partecipanti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15" marR="6515" marT="651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798</a:t>
                      </a:r>
                    </a:p>
                  </a:txBody>
                  <a:tcPr marL="6515" marR="6515" marT="6515" marB="0" anchor="b"/>
                </a:tc>
                <a:extLst>
                  <a:ext uri="{0D108BD9-81ED-4DB2-BD59-A6C34878D82A}">
                    <a16:rowId xmlns:a16="http://schemas.microsoft.com/office/drawing/2014/main" val="2470733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5597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D5F12ED8-7E4E-46E6-96C6-03BF7886134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"/>
          </a:blip>
          <a:srcRect l="51309" t="27754" r="18403"/>
          <a:stretch/>
        </p:blipFill>
        <p:spPr>
          <a:xfrm>
            <a:off x="0" y="-50825"/>
            <a:ext cx="9144000" cy="5146779"/>
          </a:xfrm>
          <a:prstGeom prst="rect">
            <a:avLst/>
          </a:prstGeom>
        </p:spPr>
      </p:pic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3F380F0B-3A2E-46FD-AAA4-9DB577BDC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83C2D889-416E-4C8D-B764-9367B055DFD3}"/>
              </a:ext>
            </a:extLst>
          </p:cNvPr>
          <p:cNvSpPr/>
          <p:nvPr/>
        </p:nvSpPr>
        <p:spPr>
          <a:xfrm>
            <a:off x="2571860" y="1021296"/>
            <a:ext cx="4772448" cy="304733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it-IT" sz="8000" b="1" cap="none" spc="0" dirty="0">
                <a:ln/>
                <a:solidFill>
                  <a:srgbClr val="1D9AD7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Grazie!</a:t>
            </a:r>
            <a:endParaRPr lang="it-IT" sz="5400" b="1" cap="none" spc="0" dirty="0">
              <a:ln/>
              <a:solidFill>
                <a:srgbClr val="069138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998D44C-F547-422E-95BA-CC0E1D7CD1CD}"/>
              </a:ext>
            </a:extLst>
          </p:cNvPr>
          <p:cNvSpPr txBox="1"/>
          <p:nvPr/>
        </p:nvSpPr>
        <p:spPr>
          <a:xfrm>
            <a:off x="323527" y="409228"/>
            <a:ext cx="457546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200" b="1" dirty="0">
                <a:solidFill>
                  <a:srgbClr val="1D9AD7"/>
                </a:solidFill>
              </a:rPr>
              <a:t>www.elencosottoprodotti.it</a:t>
            </a:r>
          </a:p>
          <a:p>
            <a:r>
              <a:rPr lang="it-IT" sz="2200" b="1" dirty="0">
                <a:solidFill>
                  <a:srgbClr val="1D9AD7"/>
                </a:solidFill>
              </a:rPr>
              <a:t>www.ecocamere.it</a:t>
            </a:r>
          </a:p>
        </p:txBody>
      </p:sp>
    </p:spTree>
    <p:extLst>
      <p:ext uri="{BB962C8B-B14F-4D97-AF65-F5344CB8AC3E}">
        <p14:creationId xmlns:p14="http://schemas.microsoft.com/office/powerpoint/2010/main" val="802582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D5F12ED8-7E4E-46E6-96C6-03BF7886134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"/>
          </a:blip>
          <a:srcRect l="51309" t="27754" r="18403"/>
          <a:stretch/>
        </p:blipFill>
        <p:spPr>
          <a:xfrm>
            <a:off x="0" y="-22820"/>
            <a:ext cx="9144000" cy="5146779"/>
          </a:xfrm>
          <a:prstGeom prst="rect">
            <a:avLst/>
          </a:prstGeom>
        </p:spPr>
      </p:pic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3F380F0B-3A2E-46FD-AAA4-9DB577BDC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1 - </a:t>
            </a:r>
            <a:r>
              <a:rPr lang="it-IT" b="1" dirty="0"/>
              <a:t>Formazione</a:t>
            </a:r>
            <a:r>
              <a:rPr lang="it-IT" dirty="0"/>
              <a:t> Unioncamere Nazionale in merito a tematiche ambientali a cura di Ecocerved e promossa dalle Camere di commercio.</a:t>
            </a:r>
          </a:p>
          <a:p>
            <a:pPr marL="0" indent="0">
              <a:buNone/>
            </a:pPr>
            <a:r>
              <a:rPr lang="it-IT" dirty="0"/>
              <a:t>2 - </a:t>
            </a:r>
            <a:r>
              <a:rPr lang="it-IT" b="1" dirty="0"/>
              <a:t>Attività</a:t>
            </a:r>
            <a:r>
              <a:rPr lang="it-IT" dirty="0"/>
              <a:t> organizzate dalle singole Camere di commercio partecipanti :</a:t>
            </a:r>
          </a:p>
          <a:p>
            <a:r>
              <a:rPr lang="it-IT" dirty="0"/>
              <a:t>Analisi territoriale, focus coinvolgimento partner territoriali, eventi, stampa</a:t>
            </a:r>
          </a:p>
          <a:p>
            <a:pPr marL="0" indent="0">
              <a:buNone/>
            </a:pPr>
            <a:r>
              <a:rPr lang="it-IT" b="1" dirty="0"/>
              <a:t>Promozione filiera sottoprodotti</a:t>
            </a:r>
            <a:r>
              <a:rPr lang="it-IT" dirty="0"/>
              <a:t>, formazione imprese, conferenze stampa</a:t>
            </a:r>
          </a:p>
          <a:p>
            <a:r>
              <a:rPr lang="it-IT" dirty="0"/>
              <a:t>Assistenza specialistica dedicata alle imprese</a:t>
            </a:r>
          </a:p>
          <a:p>
            <a:r>
              <a:rPr lang="it-IT" dirty="0"/>
              <a:t>Potenziamento </a:t>
            </a:r>
            <a:r>
              <a:rPr lang="it-IT" u="sng" dirty="0">
                <a:solidFill>
                  <a:schemeClr val="accent1"/>
                </a:solidFill>
              </a:rPr>
              <a:t>www.elencosottoprodotti.it</a:t>
            </a:r>
          </a:p>
          <a:p>
            <a:pPr marL="0" indent="0">
              <a:buNone/>
            </a:pPr>
            <a:r>
              <a:rPr lang="it-IT" b="1" dirty="0"/>
              <a:t>Promozione best practice </a:t>
            </a:r>
            <a:r>
              <a:rPr lang="it-IT" dirty="0"/>
              <a:t>economia circolare e formazione imprese</a:t>
            </a:r>
          </a:p>
          <a:p>
            <a:r>
              <a:rPr lang="it-IT" dirty="0"/>
              <a:t>Raccolta e pubblicizzazione best practice nel portale </a:t>
            </a:r>
            <a:r>
              <a:rPr lang="it-IT" u="sng" dirty="0">
                <a:solidFill>
                  <a:schemeClr val="accent1"/>
                </a:solidFill>
              </a:rPr>
              <a:t>www.ecocamere.it</a:t>
            </a:r>
            <a:r>
              <a:rPr lang="it-IT" dirty="0"/>
              <a:t> </a:t>
            </a:r>
          </a:p>
          <a:p>
            <a:pPr marL="0" indent="0">
              <a:buNone/>
            </a:pPr>
            <a:endParaRPr lang="it-IT" sz="1400" b="1" dirty="0">
              <a:solidFill>
                <a:schemeClr val="dk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it-IT" dirty="0"/>
          </a:p>
          <a:p>
            <a:endParaRPr lang="it-IT" dirty="0"/>
          </a:p>
        </p:txBody>
      </p:sp>
      <p:sp>
        <p:nvSpPr>
          <p:cNvPr id="6" name="Titolo 5">
            <a:extLst>
              <a:ext uri="{FF2B5EF4-FFF2-40B4-BE49-F238E27FC236}">
                <a16:creationId xmlns:a16="http://schemas.microsoft.com/office/drawing/2014/main" id="{8F65B984-E2B3-427C-8E0A-7B6584F77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2C4F"/>
                </a:solidFill>
              </a:rPr>
              <a:t>Programma di attività Progetto Sottoprodotti e Best Practice EC</a:t>
            </a:r>
            <a:endParaRPr lang="it-IT" i="1" dirty="0">
              <a:solidFill>
                <a:srgbClr val="002C4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152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83CD50F7-9FCD-34C6-C51F-0629A5A968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38398"/>
              </p:ext>
            </p:extLst>
          </p:nvPr>
        </p:nvGraphicFramePr>
        <p:xfrm>
          <a:off x="696796" y="3150185"/>
          <a:ext cx="7750407" cy="10139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56374">
                  <a:extLst>
                    <a:ext uri="{9D8B030D-6E8A-4147-A177-3AD203B41FA5}">
                      <a16:colId xmlns:a16="http://schemas.microsoft.com/office/drawing/2014/main" val="521360540"/>
                    </a:ext>
                  </a:extLst>
                </a:gridCol>
                <a:gridCol w="1094033">
                  <a:extLst>
                    <a:ext uri="{9D8B030D-6E8A-4147-A177-3AD203B41FA5}">
                      <a16:colId xmlns:a16="http://schemas.microsoft.com/office/drawing/2014/main" val="305951676"/>
                    </a:ext>
                  </a:extLst>
                </a:gridCol>
              </a:tblGrid>
              <a:tr h="24737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Corsi Nazionali materia rifiuti e sottoprodotti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16" marR="7516" marT="751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Iscritti*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16" marR="7516" marT="7516" marB="0" anchor="b"/>
                </a:tc>
                <a:extLst>
                  <a:ext uri="{0D108BD9-81ED-4DB2-BD59-A6C34878D82A}">
                    <a16:rowId xmlns:a16="http://schemas.microsoft.com/office/drawing/2014/main" val="2167565345"/>
                  </a:ext>
                </a:extLst>
              </a:tr>
              <a:tr h="25553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Unioncamere Nazionale - Formazione End of </a:t>
                      </a:r>
                      <a:r>
                        <a:rPr lang="it-IT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waste</a:t>
                      </a:r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recer - 16/11/2021      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16" marR="7516" marT="75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943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16" marR="7516" marT="7516" marB="0" anchor="b"/>
                </a:tc>
                <a:extLst>
                  <a:ext uri="{0D108BD9-81ED-4DB2-BD59-A6C34878D82A}">
                    <a16:rowId xmlns:a16="http://schemas.microsoft.com/office/drawing/2014/main" val="3985402069"/>
                  </a:ext>
                </a:extLst>
              </a:tr>
              <a:tr h="25553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Unioncamere Nazionale - Formazione End of waste / recer - 14/12/2021      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16" marR="7516" marT="75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16" marR="7516" marT="7516" marB="0" anchor="b"/>
                </a:tc>
                <a:extLst>
                  <a:ext uri="{0D108BD9-81ED-4DB2-BD59-A6C34878D82A}">
                    <a16:rowId xmlns:a16="http://schemas.microsoft.com/office/drawing/2014/main" val="2856737304"/>
                  </a:ext>
                </a:extLst>
              </a:tr>
              <a:tr h="25553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Unioncamere Nazionale - Formazione End of waste / recer - 22/02/2021      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16" marR="7516" marT="75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697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16" marR="7516" marT="7516" marB="0" anchor="b"/>
                </a:tc>
                <a:extLst>
                  <a:ext uri="{0D108BD9-81ED-4DB2-BD59-A6C34878D82A}">
                    <a16:rowId xmlns:a16="http://schemas.microsoft.com/office/drawing/2014/main" val="3326864012"/>
                  </a:ext>
                </a:extLst>
              </a:tr>
            </a:tbl>
          </a:graphicData>
        </a:graphic>
      </p:graphicFrame>
      <p:sp>
        <p:nvSpPr>
          <p:cNvPr id="7" name="Titolo 2">
            <a:extLst>
              <a:ext uri="{FF2B5EF4-FFF2-40B4-BE49-F238E27FC236}">
                <a16:creationId xmlns:a16="http://schemas.microsoft.com/office/drawing/2014/main" id="{3784009B-3422-F9C7-04DB-88517B2EC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3" y="4777834"/>
            <a:ext cx="8229600" cy="345090"/>
          </a:xfrm>
        </p:spPr>
        <p:txBody>
          <a:bodyPr/>
          <a:lstStyle/>
          <a:p>
            <a:r>
              <a:rPr lang="it-IT" sz="800" dirty="0">
                <a:latin typeface="Arial" panose="020B0604020202020204" pitchFamily="34" charset="0"/>
                <a:cs typeface="Arial" panose="020B0604020202020204" pitchFamily="34" charset="0"/>
              </a:rPr>
              <a:t>* Non tutti gli iscritti partecipano al corso. In media partecipa il 75% degli iscritti.</a:t>
            </a: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5D9C5992-F412-DE51-F19D-23EDE98424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79971"/>
              </p:ext>
            </p:extLst>
          </p:nvPr>
        </p:nvGraphicFramePr>
        <p:xfrm>
          <a:off x="1900047" y="86406"/>
          <a:ext cx="5508612" cy="29475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4061">
                  <a:extLst>
                    <a:ext uri="{9D8B030D-6E8A-4147-A177-3AD203B41FA5}">
                      <a16:colId xmlns:a16="http://schemas.microsoft.com/office/drawing/2014/main" val="3695786048"/>
                    </a:ext>
                  </a:extLst>
                </a:gridCol>
                <a:gridCol w="3433510">
                  <a:extLst>
                    <a:ext uri="{9D8B030D-6E8A-4147-A177-3AD203B41FA5}">
                      <a16:colId xmlns:a16="http://schemas.microsoft.com/office/drawing/2014/main" val="3797912165"/>
                    </a:ext>
                  </a:extLst>
                </a:gridCol>
                <a:gridCol w="851041">
                  <a:extLst>
                    <a:ext uri="{9D8B030D-6E8A-4147-A177-3AD203B41FA5}">
                      <a16:colId xmlns:a16="http://schemas.microsoft.com/office/drawing/2014/main" val="179823044"/>
                    </a:ext>
                  </a:extLst>
                </a:gridCol>
              </a:tblGrid>
              <a:tr h="265266"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Corsi Unioncamere Nazionale per le imprese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967916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Data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Corso per le imprese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Iscritti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38963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19/10/2021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Vidimazione digitale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1.452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1716610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16/11/2021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End of waste / recer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943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4089400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14/12/2021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End of </a:t>
                      </a:r>
                      <a:r>
                        <a:rPr lang="it-IT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waste</a:t>
                      </a:r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/ recer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3850808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11/01/2022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Emissioni in atmosfera (ETS)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981570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25/01/2022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Vidimazione digitale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1.064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1279668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08/02/2022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Emissioni in atmosfera (ETS)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599239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22/02/2022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End of </a:t>
                      </a:r>
                      <a:r>
                        <a:rPr lang="it-IT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waste</a:t>
                      </a:r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/ recer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5362835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05/04/2022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Vidimazione digitale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6984516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10/05/2022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Emissioni in atmosfera (ETS)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2629798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Totale Iscritti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6.615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12204222"/>
                  </a:ext>
                </a:extLst>
              </a:tr>
            </a:tbl>
          </a:graphicData>
        </a:graphic>
      </p:graphicFrame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FAABDE8C-23AA-422D-2C38-7BB915E36D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085000"/>
              </p:ext>
            </p:extLst>
          </p:nvPr>
        </p:nvGraphicFramePr>
        <p:xfrm>
          <a:off x="696796" y="4280432"/>
          <a:ext cx="7750407" cy="508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56374">
                  <a:extLst>
                    <a:ext uri="{9D8B030D-6E8A-4147-A177-3AD203B41FA5}">
                      <a16:colId xmlns:a16="http://schemas.microsoft.com/office/drawing/2014/main" val="521360540"/>
                    </a:ext>
                  </a:extLst>
                </a:gridCol>
                <a:gridCol w="1094033">
                  <a:extLst>
                    <a:ext uri="{9D8B030D-6E8A-4147-A177-3AD203B41FA5}">
                      <a16:colId xmlns:a16="http://schemas.microsoft.com/office/drawing/2014/main" val="305951676"/>
                    </a:ext>
                  </a:extLst>
                </a:gridCol>
              </a:tblGrid>
              <a:tr h="25307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Corsi Regionali materia rifiuti e sottoprodotti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16" marR="7516" marT="751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Iscritti*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16" marR="7516" marT="7516" marB="0" anchor="b"/>
                </a:tc>
                <a:extLst>
                  <a:ext uri="{0D108BD9-81ED-4DB2-BD59-A6C34878D82A}">
                    <a16:rowId xmlns:a16="http://schemas.microsoft.com/office/drawing/2014/main" val="2167565345"/>
                  </a:ext>
                </a:extLst>
              </a:tr>
              <a:tr h="25553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CCIAA e Unioni regionali – Singola Formazione imprese Sottoprodotti – 2021 / 2022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16" marR="7516" marT="75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1.184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16" marR="7516" marT="7516" marB="0" anchor="b"/>
                </a:tc>
                <a:extLst>
                  <a:ext uri="{0D108BD9-81ED-4DB2-BD59-A6C34878D82A}">
                    <a16:rowId xmlns:a16="http://schemas.microsoft.com/office/drawing/2014/main" val="3170546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9513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C94ADF60-1F69-A026-93A2-2544379491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9187908"/>
              </p:ext>
            </p:extLst>
          </p:nvPr>
        </p:nvGraphicFramePr>
        <p:xfrm>
          <a:off x="71500" y="8901"/>
          <a:ext cx="8937250" cy="4972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824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BDF1E6A9-7BF2-4D87-AD3D-AEED4670D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212" y="805272"/>
            <a:ext cx="8468255" cy="4248472"/>
          </a:xfrm>
        </p:spPr>
        <p:txBody>
          <a:bodyPr/>
          <a:lstStyle/>
          <a:p>
            <a:r>
              <a:rPr lang="it-IT" sz="1900" dirty="0"/>
              <a:t>Le valutazioni buono (=7) e ottimo (=9) superano il 90% per tutti i parametri e per tutti i seminari.</a:t>
            </a:r>
          </a:p>
          <a:p>
            <a:r>
              <a:rPr lang="it-IT" sz="1900" dirty="0"/>
              <a:t>Gli insufficienti, dove ci sono, non superano mai l’1%</a:t>
            </a:r>
          </a:p>
          <a:p>
            <a:r>
              <a:rPr lang="it-IT" sz="1900" dirty="0"/>
              <a:t>Oltre il 95% degli utenti dice che la sua conoscenza è migliorata dopo il seminario; quelli che pensano che sia mediamente o decisamente migliorata sono 85%</a:t>
            </a:r>
          </a:p>
          <a:p>
            <a:r>
              <a:rPr lang="it-IT" sz="1900" dirty="0"/>
              <a:t>Il 96% degli utenti, in tutti i seminari, dice che la formazione a distanza è una soluzione valida anche dopo la fine dell’emergenza COVID</a:t>
            </a:r>
          </a:p>
          <a:p>
            <a:r>
              <a:rPr lang="it-IT" sz="1900" dirty="0"/>
              <a:t>I commenti in campo libero sono pochi ma sempre positivi per la scelta del formato webinar, per la chiarezza dei relatori, per l’attività complessiva svolta. 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C05451D4-8329-4D15-B0E2-26EB9144D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Valutazione corsi svolti</a:t>
            </a:r>
          </a:p>
        </p:txBody>
      </p:sp>
    </p:spTree>
    <p:extLst>
      <p:ext uri="{BB962C8B-B14F-4D97-AF65-F5344CB8AC3E}">
        <p14:creationId xmlns:p14="http://schemas.microsoft.com/office/powerpoint/2010/main" val="3927434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007E0B74-04B8-460E-8ED5-8460B45B7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036016"/>
            <a:ext cx="8468255" cy="3873712"/>
          </a:xfrm>
        </p:spPr>
        <p:txBody>
          <a:bodyPr/>
          <a:lstStyle/>
          <a:p>
            <a:r>
              <a:rPr lang="it-IT" dirty="0"/>
              <a:t>Attività di </a:t>
            </a:r>
            <a:r>
              <a:rPr lang="it-IT" u="sng" dirty="0"/>
              <a:t>assistenza</a:t>
            </a:r>
            <a:r>
              <a:rPr lang="it-IT" dirty="0"/>
              <a:t> alle imprese tramite servizio di Assistenza Specialistica a supporto della compilazione dei moduli ed identificazione dei sottoprodotti.</a:t>
            </a:r>
          </a:p>
          <a:p>
            <a:r>
              <a:rPr lang="it-IT" dirty="0"/>
              <a:t>Sempre disponibili al portale dedicato: </a:t>
            </a:r>
            <a:r>
              <a:rPr lang="it-IT" dirty="0">
                <a:hlinkClick r:id="rId2"/>
              </a:rPr>
              <a:t>https://unioncamerepfp.iswebcloud.it/</a:t>
            </a:r>
            <a:endParaRPr lang="it-IT" dirty="0"/>
          </a:p>
          <a:p>
            <a:r>
              <a:rPr lang="it-IT" dirty="0"/>
              <a:t>L’impresa richiede l’intervento di assistenza tecnica scegliendo in base alle disponibilità proposte sull’agenda. Ogni giornata rende disponibili 3 appuntamenti di una durata di 30 minuti.</a:t>
            </a:r>
          </a:p>
          <a:p>
            <a:r>
              <a:rPr lang="it-IT" dirty="0"/>
              <a:t>Ogni utente può prenotarsi ad un solo appuntamento scegliendo fra orario e date disponibili. L’ente organizzatore, valutata la richiesta, trasmetterà la conferma contenente il link per collegarsi in videoconferenza.  </a:t>
            </a:r>
          </a:p>
          <a:p>
            <a:pPr marL="0" indent="0">
              <a:buNone/>
            </a:pPr>
            <a:br>
              <a:rPr lang="it-IT" dirty="0"/>
            </a:b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76538236-3E13-4ED4-B7A6-558EFA2E1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212" y="415224"/>
            <a:ext cx="8468255" cy="259271"/>
          </a:xfrm>
        </p:spPr>
        <p:txBody>
          <a:bodyPr/>
          <a:lstStyle/>
          <a:p>
            <a:r>
              <a:rPr lang="it-IT" dirty="0"/>
              <a:t>Appuntamenti assistenza tecnica Sottoprodotti</a:t>
            </a:r>
          </a:p>
        </p:txBody>
      </p:sp>
    </p:spTree>
    <p:extLst>
      <p:ext uri="{BB962C8B-B14F-4D97-AF65-F5344CB8AC3E}">
        <p14:creationId xmlns:p14="http://schemas.microsoft.com/office/powerpoint/2010/main" val="2451853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30D7409-35B0-FC58-6329-26D7EA2C8327}"/>
              </a:ext>
            </a:extLst>
          </p:cNvPr>
          <p:cNvSpPr txBox="1"/>
          <p:nvPr/>
        </p:nvSpPr>
        <p:spPr>
          <a:xfrm>
            <a:off x="3491880" y="4873724"/>
            <a:ext cx="576064" cy="21602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it-IT" sz="1400" dirty="0">
                <a:solidFill>
                  <a:srgbClr val="01C0F6"/>
                </a:solidFill>
              </a:rPr>
              <a:t>98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B1DA8C2-6E68-A488-5030-A5A3AEAC44EF}"/>
              </a:ext>
            </a:extLst>
          </p:cNvPr>
          <p:cNvSpPr txBox="1"/>
          <p:nvPr/>
        </p:nvSpPr>
        <p:spPr>
          <a:xfrm>
            <a:off x="5688124" y="4873724"/>
            <a:ext cx="576064" cy="21602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it-IT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40</a:t>
            </a:r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61F833BC-41F4-C1E0-95D8-A7A4895204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7126147"/>
              </p:ext>
            </p:extLst>
          </p:nvPr>
        </p:nvGraphicFramePr>
        <p:xfrm>
          <a:off x="158460" y="121196"/>
          <a:ext cx="8827079" cy="5087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id="{0AF152E5-898E-ABFC-C5DD-107FBEE1CE6B}"/>
              </a:ext>
            </a:extLst>
          </p:cNvPr>
          <p:cNvSpPr txBox="1"/>
          <p:nvPr/>
        </p:nvSpPr>
        <p:spPr>
          <a:xfrm>
            <a:off x="4716016" y="4854606"/>
            <a:ext cx="576064" cy="21602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it-IT" sz="1400" b="1" dirty="0">
                <a:solidFill>
                  <a:srgbClr val="FFC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268438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BDF1E6A9-7BF2-4D87-AD3D-AEED4670D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212" y="805272"/>
            <a:ext cx="8468255" cy="424847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it-IT" sz="1900" dirty="0"/>
              <a:t>Immissione a sistema di un catalogo normalizzato e predeterminato di sottoprodotti per facilitare da un lato la presentazione di pratiche di iscrizione / variazione contenenti informazioni reciprocamente riconoscibili da produttori e utilizzatori e dall’altro per facilitare l’incontro tra domanda e offerta di sottoprodotti.</a:t>
            </a:r>
          </a:p>
          <a:p>
            <a:r>
              <a:rPr lang="it-IT" sz="1900" dirty="0"/>
              <a:t>Predisposizione di un Pdf compilabile della scheda tecnica sottoprodotti editabile e scaricabile da un apposito link del menù dalla sezione sottoprodotti</a:t>
            </a:r>
          </a:p>
          <a:p>
            <a:r>
              <a:rPr lang="it-IT" sz="1900" dirty="0"/>
              <a:t>Per ogni sottoprodotto aggiunto suggeriamo l’inserimento della scheda tecnica partendo da un modello proposto. 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C05451D4-8329-4D15-B0E2-26EB9144D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Implementazioni portale elencosottoprodotti.it</a:t>
            </a:r>
          </a:p>
        </p:txBody>
      </p:sp>
    </p:spTree>
    <p:extLst>
      <p:ext uri="{BB962C8B-B14F-4D97-AF65-F5344CB8AC3E}">
        <p14:creationId xmlns:p14="http://schemas.microsoft.com/office/powerpoint/2010/main" val="1634680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BDF1E6A9-7BF2-4D87-AD3D-AEED4670D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212" y="805272"/>
            <a:ext cx="8468255" cy="4248472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900" dirty="0"/>
              <a:t>Nella funzione di ricerca iscritti saranno eliminati i vincoli territoriali  (CCIA e Regione non saranno più parametri obbligatori, evidenziati dallo sfondo azzurro);</a:t>
            </a:r>
          </a:p>
          <a:p>
            <a:r>
              <a:rPr lang="it-IT" sz="1900" dirty="0"/>
              <a:t>La ricerca composta per Denominazione / tipologia funziona sulla base di un indice full text In fase di ricerca iscritti che permette maggiore flessibilità</a:t>
            </a:r>
          </a:p>
          <a:p>
            <a:r>
              <a:rPr lang="it-IT" sz="1900" dirty="0"/>
              <a:t>In sede di ricerca iscritti digitando la denominazione / tipologia il sistema restituisce tutti i prodotti attinenti sino a quel momento inseriti; l’utente può proseguire con una definizione generica (p.es. materiali) oppure scegliere quella di specifico interesse, p.es. “materiali di riporto”).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C05451D4-8329-4D15-B0E2-26EB9144D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Implementazioni portale elencosottoprodotti.it</a:t>
            </a:r>
          </a:p>
        </p:txBody>
      </p:sp>
    </p:spTree>
    <p:extLst>
      <p:ext uri="{BB962C8B-B14F-4D97-AF65-F5344CB8AC3E}">
        <p14:creationId xmlns:p14="http://schemas.microsoft.com/office/powerpoint/2010/main" val="24956884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Websolute">
      <a:dk1>
        <a:srgbClr val="2A2A2A"/>
      </a:dk1>
      <a:lt1>
        <a:srgbClr val="FFFFFF"/>
      </a:lt1>
      <a:dk2>
        <a:srgbClr val="2A2A2A"/>
      </a:dk2>
      <a:lt2>
        <a:srgbClr val="FFFFFF"/>
      </a:lt2>
      <a:accent1>
        <a:srgbClr val="01C0F6"/>
      </a:accent1>
      <a:accent2>
        <a:srgbClr val="61DBFE"/>
      </a:accent2>
      <a:accent3>
        <a:srgbClr val="96E7FE"/>
      </a:accent3>
      <a:accent4>
        <a:srgbClr val="EFEFEF"/>
      </a:accent4>
      <a:accent5>
        <a:srgbClr val="FFFA81"/>
      </a:accent5>
      <a:accent6>
        <a:srgbClr val="2A2A2A"/>
      </a:accent6>
      <a:hlink>
        <a:srgbClr val="01C0F6"/>
      </a:hlink>
      <a:folHlink>
        <a:srgbClr val="61DBFE"/>
      </a:folHlink>
    </a:clrScheme>
    <a:fontScheme name="Modulo titolo sezione">
      <a:majorFont>
        <a:latin typeface="Libre Baskerville"/>
        <a:ea typeface=""/>
        <a:cs typeface=""/>
      </a:majorFont>
      <a:minorFont>
        <a:latin typeface="Libre Baskervil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95000"/>
            <a:lumOff val="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/>
      <a:bodyPr vert="horz" lIns="91440" tIns="45720" rIns="91440" bIns="45720" rtlCol="0" anchor="ctr">
        <a:normAutofit/>
      </a:bodyPr>
      <a:lstStyle>
        <a:defPPr>
          <a:defRPr sz="2000" dirty="0" err="1" smtClean="0">
            <a:solidFill>
              <a:srgbClr val="01C0F6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1019</Words>
  <Application>Microsoft Office PowerPoint</Application>
  <PresentationFormat>Presentazione su schermo (16:10)</PresentationFormat>
  <Paragraphs>153</Paragraphs>
  <Slides>12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8" baseType="lpstr">
      <vt:lpstr>Arial</vt:lpstr>
      <vt:lpstr>Calibri</vt:lpstr>
      <vt:lpstr>ClanOT-Bold</vt:lpstr>
      <vt:lpstr>Libre Baskerville</vt:lpstr>
      <vt:lpstr>Proxima Nova Lt</vt:lpstr>
      <vt:lpstr>Tema di Office</vt:lpstr>
      <vt:lpstr>Presentazione standard di PowerPoint</vt:lpstr>
      <vt:lpstr>Programma di attività Progetto Sottoprodotti e Best Practice EC</vt:lpstr>
      <vt:lpstr>* Non tutti gli iscritti partecipano al corso. In media partecipa il 75% degli iscritti.</vt:lpstr>
      <vt:lpstr>Presentazione standard di PowerPoint</vt:lpstr>
      <vt:lpstr>Valutazione corsi svolti</vt:lpstr>
      <vt:lpstr>Appuntamenti assistenza tecnica Sottoprodotti</vt:lpstr>
      <vt:lpstr>Presentazione standard di PowerPoint</vt:lpstr>
      <vt:lpstr>Implementazioni portale elencosottoprodotti.it</vt:lpstr>
      <vt:lpstr>Implementazioni portale elencosottoprodotti.it</vt:lpstr>
      <vt:lpstr>Attività Formazione e Raccolta Best Practice EC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2019-07-12T10:21:57Z</dcterms:created>
  <dcterms:modified xsi:type="dcterms:W3CDTF">2022-09-15T14:39:55Z</dcterms:modified>
</cp:coreProperties>
</file>