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3"/>
  </p:notesMasterIdLst>
  <p:sldIdLst>
    <p:sldId id="256" r:id="rId2"/>
    <p:sldId id="321" r:id="rId3"/>
    <p:sldId id="295" r:id="rId4"/>
    <p:sldId id="298" r:id="rId5"/>
    <p:sldId id="335" r:id="rId6"/>
    <p:sldId id="332" r:id="rId7"/>
    <p:sldId id="333" r:id="rId8"/>
    <p:sldId id="259" r:id="rId9"/>
    <p:sldId id="260" r:id="rId10"/>
    <p:sldId id="264" r:id="rId11"/>
    <p:sldId id="265" r:id="rId12"/>
    <p:sldId id="336" r:id="rId13"/>
    <p:sldId id="274" r:id="rId14"/>
    <p:sldId id="275" r:id="rId15"/>
    <p:sldId id="277" r:id="rId16"/>
    <p:sldId id="281" r:id="rId17"/>
    <p:sldId id="337" r:id="rId18"/>
    <p:sldId id="285" r:id="rId19"/>
    <p:sldId id="286" r:id="rId20"/>
    <p:sldId id="338" r:id="rId21"/>
    <p:sldId id="322" r:id="rId22"/>
    <p:sldId id="323" r:id="rId23"/>
    <p:sldId id="324" r:id="rId24"/>
    <p:sldId id="325" r:id="rId25"/>
    <p:sldId id="326" r:id="rId26"/>
    <p:sldId id="339" r:id="rId27"/>
    <p:sldId id="307" r:id="rId28"/>
    <p:sldId id="309" r:id="rId29"/>
    <p:sldId id="310" r:id="rId30"/>
    <p:sldId id="314" r:id="rId31"/>
    <p:sldId id="340" r:id="rId32"/>
    <p:sldId id="302" r:id="rId33"/>
    <p:sldId id="287" r:id="rId34"/>
    <p:sldId id="288" r:id="rId35"/>
    <p:sldId id="289" r:id="rId36"/>
    <p:sldId id="290" r:id="rId37"/>
    <p:sldId id="303" r:id="rId38"/>
    <p:sldId id="304" r:id="rId39"/>
    <p:sldId id="305" r:id="rId40"/>
    <p:sldId id="306" r:id="rId41"/>
    <p:sldId id="341" r:id="rId42"/>
    <p:sldId id="308" r:id="rId43"/>
    <p:sldId id="342" r:id="rId44"/>
    <p:sldId id="343" r:id="rId45"/>
    <p:sldId id="311" r:id="rId46"/>
    <p:sldId id="312" r:id="rId47"/>
    <p:sldId id="313" r:id="rId48"/>
    <p:sldId id="344" r:id="rId49"/>
    <p:sldId id="315" r:id="rId50"/>
    <p:sldId id="316" r:id="rId51"/>
    <p:sldId id="317" r:id="rId52"/>
    <p:sldId id="318" r:id="rId53"/>
    <p:sldId id="319" r:id="rId54"/>
    <p:sldId id="320" r:id="rId55"/>
    <p:sldId id="345" r:id="rId56"/>
    <p:sldId id="346" r:id="rId57"/>
    <p:sldId id="347" r:id="rId58"/>
    <p:sldId id="348" r:id="rId59"/>
    <p:sldId id="349" r:id="rId60"/>
    <p:sldId id="350" r:id="rId61"/>
    <p:sldId id="327" r:id="rId62"/>
    <p:sldId id="328" r:id="rId63"/>
    <p:sldId id="329" r:id="rId64"/>
    <p:sldId id="334" r:id="rId65"/>
    <p:sldId id="351" r:id="rId66"/>
    <p:sldId id="352" r:id="rId67"/>
    <p:sldId id="353" r:id="rId68"/>
    <p:sldId id="354" r:id="rId69"/>
    <p:sldId id="355" r:id="rId70"/>
    <p:sldId id="356" r:id="rId71"/>
    <p:sldId id="359" r:id="rId7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197"/>
  </p:normalViewPr>
  <p:slideViewPr>
    <p:cSldViewPr snapToGrid="0">
      <p:cViewPr varScale="1">
        <p:scale>
          <a:sx n="97" d="100"/>
          <a:sy n="97" d="100"/>
        </p:scale>
        <p:origin x="11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3BE13-9FE7-1248-9A2B-ECFB945870EC}" type="datetimeFigureOut">
              <a:rPr lang="it-IT" smtClean="0"/>
              <a:t>20/10/2023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CCD0C-BA7C-B045-B60D-52EF6E7300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1485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14711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D2FB80-B543-50DB-FD30-E2A723B426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7C55E15-0E4B-6891-5B21-FE2177F717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7A1BAEC-8788-1D3E-B9A5-38FA185C6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6E3D-4706-0B41-BCF4-B88648369243}" type="datetimeFigureOut">
              <a:rPr lang="it-IT" smtClean="0"/>
              <a:t>20/10/2023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DB4B599-AC70-AD3A-A93D-8C3D1DBC0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5297C8-67FF-9ECD-ADAB-42852C0F5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3981-563E-3A4C-AD1E-2DBCF7D8B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0129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EA7605-896A-822A-3B5A-EDA979419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69F1370-B9C9-3AA2-87E6-416FD3CD75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5B1E1D-0D85-F0E7-6D6C-82A2D9B2F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6E3D-4706-0B41-BCF4-B88648369243}" type="datetimeFigureOut">
              <a:rPr lang="it-IT" smtClean="0"/>
              <a:t>20/10/2023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5C1092F-C486-F219-E0EB-047960DB6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9C49E13-D311-3EF0-D6F2-E21321D9D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3981-563E-3A4C-AD1E-2DBCF7D8B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1226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3EE1489-E333-B751-03B1-99834284E8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393686C-D2C5-745A-1999-253A2598E8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7D7F30A-8B1D-BA5A-D011-421027227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6E3D-4706-0B41-BCF4-B88648369243}" type="datetimeFigureOut">
              <a:rPr lang="it-IT" smtClean="0"/>
              <a:t>20/10/2023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ECB2301-B2DF-051D-C5A6-C631980D8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C950A1-6013-3E50-87E3-D13D544DC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3981-563E-3A4C-AD1E-2DBCF7D8B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4146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4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4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4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4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4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4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4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4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4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2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1219170" marR="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867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828754" marR="0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867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2438339" marR="0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867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3047924" marR="0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867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3657509" marR="0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867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4267093" marR="0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867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4876678" marR="0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867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5486263" marR="0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accent3"/>
              </a:buClr>
              <a:buSzPts val="1400"/>
              <a:buFont typeface="Average"/>
              <a:buChar char="■"/>
              <a:defRPr sz="1867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5980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olo Test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Titolo Testo</a:t>
            </a:r>
          </a:p>
        </p:txBody>
      </p:sp>
      <p:sp>
        <p:nvSpPr>
          <p:cNvPr id="73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4" name="Segnaposto testo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430901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ercentuali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Linea"/>
          <p:cNvSpPr/>
          <p:nvPr/>
        </p:nvSpPr>
        <p:spPr>
          <a:xfrm flipV="1">
            <a:off x="1476408" y="6094668"/>
            <a:ext cx="1" cy="186814"/>
          </a:xfrm>
          <a:prstGeom prst="line">
            <a:avLst/>
          </a:prstGeom>
          <a:ln w="3175">
            <a:solidFill>
              <a:srgbClr val="0000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4" name="Linea"/>
          <p:cNvSpPr/>
          <p:nvPr/>
        </p:nvSpPr>
        <p:spPr>
          <a:xfrm flipV="1">
            <a:off x="1476408" y="6094668"/>
            <a:ext cx="1" cy="186814"/>
          </a:xfrm>
          <a:prstGeom prst="line">
            <a:avLst/>
          </a:prstGeom>
          <a:ln w="3175">
            <a:solidFill>
              <a:srgbClr val="0000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32175" y="6072981"/>
            <a:ext cx="211275" cy="211138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36" name="Rettangolo"/>
          <p:cNvSpPr>
            <a:spLocks noGrp="1"/>
          </p:cNvSpPr>
          <p:nvPr>
            <p:ph type="body" sz="quarter" idx="21"/>
          </p:nvPr>
        </p:nvSpPr>
        <p:spPr>
          <a:xfrm>
            <a:off x="9660444" y="3434373"/>
            <a:ext cx="1903269" cy="3915007"/>
          </a:xfrm>
          <a:prstGeom prst="rect">
            <a:avLst/>
          </a:prstGeom>
          <a:gradFill>
            <a:gsLst>
              <a:gs pos="0">
                <a:srgbClr val="FEBA4C"/>
              </a:gs>
              <a:gs pos="100000">
                <a:srgbClr val="FA5A24"/>
              </a:gs>
            </a:gsLst>
            <a:lin ang="8870485"/>
          </a:gradFill>
          <a:ln w="3175"/>
        </p:spPr>
        <p:txBody>
          <a:bodyPr lIns="35718" tIns="35718" rIns="35718" bIns="35718" anchor="ctr">
            <a:noAutofit/>
          </a:bodyPr>
          <a:lstStyle/>
          <a:p>
            <a:pPr marL="0" indent="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7" name="Rettangolo"/>
          <p:cNvSpPr>
            <a:spLocks noGrp="1"/>
          </p:cNvSpPr>
          <p:nvPr>
            <p:ph type="body" sz="quarter" idx="22"/>
          </p:nvPr>
        </p:nvSpPr>
        <p:spPr>
          <a:xfrm>
            <a:off x="7437944" y="4801649"/>
            <a:ext cx="1903269" cy="3225065"/>
          </a:xfrm>
          <a:prstGeom prst="rect">
            <a:avLst/>
          </a:prstGeom>
          <a:gradFill>
            <a:gsLst>
              <a:gs pos="0">
                <a:srgbClr val="5F64E1"/>
              </a:gs>
              <a:gs pos="100000">
                <a:srgbClr val="EF7793"/>
              </a:gs>
            </a:gsLst>
            <a:lin ang="2868036"/>
          </a:gradFill>
          <a:ln w="3175"/>
        </p:spPr>
        <p:txBody>
          <a:bodyPr lIns="35718" tIns="35718" rIns="35718" bIns="35718" anchor="ctr">
            <a:noAutofit/>
          </a:bodyPr>
          <a:lstStyle/>
          <a:p>
            <a:pPr marL="0" indent="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8" name="Rettangolo"/>
          <p:cNvSpPr>
            <a:spLocks noGrp="1"/>
          </p:cNvSpPr>
          <p:nvPr>
            <p:ph type="body" sz="quarter" idx="23"/>
          </p:nvPr>
        </p:nvSpPr>
        <p:spPr>
          <a:xfrm>
            <a:off x="5146023" y="5487877"/>
            <a:ext cx="1903269" cy="3225065"/>
          </a:xfrm>
          <a:prstGeom prst="rect">
            <a:avLst/>
          </a:prstGeom>
          <a:gradFill>
            <a:gsLst>
              <a:gs pos="0">
                <a:srgbClr val="DDD85E"/>
              </a:gs>
              <a:gs pos="100000">
                <a:srgbClr val="5BB79D"/>
              </a:gs>
            </a:gsLst>
            <a:lin ang="13619866"/>
          </a:gradFill>
          <a:ln w="3175"/>
        </p:spPr>
        <p:txBody>
          <a:bodyPr lIns="35718" tIns="35718" rIns="35718" bIns="35718" anchor="ctr">
            <a:noAutofit/>
          </a:bodyPr>
          <a:lstStyle/>
          <a:p>
            <a:pPr marL="0" indent="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FEBA4C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9" name="50%"/>
          <p:cNvSpPr txBox="1">
            <a:spLocks noGrp="1"/>
          </p:cNvSpPr>
          <p:nvPr>
            <p:ph type="body" sz="quarter" idx="24"/>
          </p:nvPr>
        </p:nvSpPr>
        <p:spPr>
          <a:xfrm>
            <a:off x="9648306" y="1968160"/>
            <a:ext cx="1201865" cy="723901"/>
          </a:xfrm>
          <a:prstGeom prst="rect">
            <a:avLst/>
          </a:prstGeom>
        </p:spPr>
        <p:txBody>
          <a:bodyPr lIns="25400" tIns="25400" rIns="25400" bIns="25400" anchor="b">
            <a:spAutoFit/>
          </a:bodyPr>
          <a:lstStyle>
            <a:lvl1pPr marL="0" indent="0" defTabSz="292100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4400" b="1">
                <a:solidFill>
                  <a:srgbClr val="1A1A1A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50%</a:t>
            </a:r>
          </a:p>
        </p:txBody>
      </p:sp>
      <p:sp>
        <p:nvSpPr>
          <p:cNvPr id="140" name="Lorem ipsum dolor"/>
          <p:cNvSpPr txBox="1">
            <a:spLocks noGrp="1"/>
          </p:cNvSpPr>
          <p:nvPr>
            <p:ph type="body" sz="quarter" idx="25"/>
          </p:nvPr>
        </p:nvSpPr>
        <p:spPr>
          <a:xfrm>
            <a:off x="9630024" y="2718524"/>
            <a:ext cx="1336565" cy="215901"/>
          </a:xfrm>
          <a:prstGeom prst="rect">
            <a:avLst/>
          </a:prstGeom>
        </p:spPr>
        <p:txBody>
          <a:bodyPr lIns="25400" tIns="25400" rIns="25400" bIns="25400">
            <a:sp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11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141" name="30%"/>
          <p:cNvSpPr txBox="1">
            <a:spLocks noGrp="1"/>
          </p:cNvSpPr>
          <p:nvPr>
            <p:ph type="body" sz="quarter" idx="26"/>
          </p:nvPr>
        </p:nvSpPr>
        <p:spPr>
          <a:xfrm>
            <a:off x="7457556" y="3345519"/>
            <a:ext cx="1201865" cy="723901"/>
          </a:xfrm>
          <a:prstGeom prst="rect">
            <a:avLst/>
          </a:prstGeom>
        </p:spPr>
        <p:txBody>
          <a:bodyPr lIns="25400" tIns="25400" rIns="25400" bIns="25400" anchor="b">
            <a:spAutoFit/>
          </a:bodyPr>
          <a:lstStyle>
            <a:lvl1pPr marL="0" indent="0" defTabSz="292100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4400" b="1">
                <a:solidFill>
                  <a:srgbClr val="1A1A1A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30%</a:t>
            </a:r>
          </a:p>
        </p:txBody>
      </p:sp>
      <p:sp>
        <p:nvSpPr>
          <p:cNvPr id="142" name="Lorem ipsum dolor"/>
          <p:cNvSpPr txBox="1">
            <a:spLocks noGrp="1"/>
          </p:cNvSpPr>
          <p:nvPr>
            <p:ph type="body" sz="quarter" idx="27"/>
          </p:nvPr>
        </p:nvSpPr>
        <p:spPr>
          <a:xfrm>
            <a:off x="7439274" y="4098040"/>
            <a:ext cx="1336565" cy="215901"/>
          </a:xfrm>
          <a:prstGeom prst="rect">
            <a:avLst/>
          </a:prstGeom>
        </p:spPr>
        <p:txBody>
          <a:bodyPr lIns="25400" tIns="25400" rIns="25400" bIns="25400">
            <a:sp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11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143" name="20%"/>
          <p:cNvSpPr txBox="1">
            <a:spLocks noGrp="1"/>
          </p:cNvSpPr>
          <p:nvPr>
            <p:ph type="body" sz="quarter" idx="28"/>
          </p:nvPr>
        </p:nvSpPr>
        <p:spPr>
          <a:xfrm>
            <a:off x="5117870" y="4083876"/>
            <a:ext cx="1201865" cy="723901"/>
          </a:xfrm>
          <a:prstGeom prst="rect">
            <a:avLst/>
          </a:prstGeom>
        </p:spPr>
        <p:txBody>
          <a:bodyPr lIns="25400" tIns="25400" rIns="25400" bIns="25400" anchor="b">
            <a:spAutoFit/>
          </a:bodyPr>
          <a:lstStyle>
            <a:lvl1pPr marL="0" indent="0" defTabSz="292100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4400" b="1">
                <a:solidFill>
                  <a:srgbClr val="1A1A1A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20%</a:t>
            </a:r>
          </a:p>
        </p:txBody>
      </p:sp>
      <p:sp>
        <p:nvSpPr>
          <p:cNvPr id="144" name="Lorem ipsum dolor"/>
          <p:cNvSpPr txBox="1">
            <a:spLocks noGrp="1"/>
          </p:cNvSpPr>
          <p:nvPr>
            <p:ph type="body" sz="quarter" idx="29"/>
          </p:nvPr>
        </p:nvSpPr>
        <p:spPr>
          <a:xfrm>
            <a:off x="5099588" y="4799078"/>
            <a:ext cx="1336565" cy="215901"/>
          </a:xfrm>
          <a:prstGeom prst="rect">
            <a:avLst/>
          </a:prstGeom>
        </p:spPr>
        <p:txBody>
          <a:bodyPr lIns="25400" tIns="25400" rIns="25400" bIns="25400">
            <a:sp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11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145" name="Lorem ipsum dolor"/>
          <p:cNvSpPr txBox="1">
            <a:spLocks noGrp="1"/>
          </p:cNvSpPr>
          <p:nvPr>
            <p:ph type="body" sz="quarter" idx="30"/>
          </p:nvPr>
        </p:nvSpPr>
        <p:spPr>
          <a:xfrm>
            <a:off x="1148541" y="1019210"/>
            <a:ext cx="3973947" cy="571501"/>
          </a:xfrm>
          <a:prstGeom prst="rect">
            <a:avLst/>
          </a:prstGeom>
        </p:spPr>
        <p:txBody>
          <a:bodyPr wrap="none" lIns="25400" tIns="25400" rIns="25400" bIns="25400" anchor="b">
            <a:spAutoFit/>
          </a:bodyPr>
          <a:lstStyle>
            <a:lvl1pPr marL="0" indent="0" defTabSz="292100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3400" b="1">
                <a:solidFill>
                  <a:srgbClr val="1A1A1A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146" name="Morbi at egestas sapien. In sit amet felis urna. Nulla feugiat sit amet massa sed vehicula. Nunc tincidunt justo nec lectus ullamcorper auctor."/>
          <p:cNvSpPr txBox="1">
            <a:spLocks noGrp="1"/>
          </p:cNvSpPr>
          <p:nvPr>
            <p:ph type="body" sz="quarter" idx="31"/>
          </p:nvPr>
        </p:nvSpPr>
        <p:spPr>
          <a:xfrm>
            <a:off x="1148541" y="1670878"/>
            <a:ext cx="3856737" cy="580770"/>
          </a:xfrm>
          <a:prstGeom prst="rect">
            <a:avLst/>
          </a:prstGeom>
        </p:spPr>
        <p:txBody>
          <a:bodyPr lIns="25400" tIns="25400" rIns="25400" bIns="25400">
            <a:spAutoFit/>
          </a:bodyPr>
          <a:lstStyle>
            <a:lvl1pPr marL="0" indent="0" defTabSz="292100">
              <a:lnSpc>
                <a:spcPts val="1400"/>
              </a:lnSpc>
              <a:spcBef>
                <a:spcPts val="500"/>
              </a:spcBef>
              <a:buSzTx/>
              <a:buFontTx/>
              <a:buNone/>
              <a:defRPr sz="1100" baseline="45454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Morbi at egestas sapien. In sit amet felis urna. Nulla feugiat sit amet massa sed vehicula. Nunc tincidunt justo nec lectus ullamcorper auctor.</a:t>
            </a:r>
          </a:p>
        </p:txBody>
      </p:sp>
      <p:sp>
        <p:nvSpPr>
          <p:cNvPr id="147" name="© 2022 Marketing Arena"/>
          <p:cNvSpPr txBox="1"/>
          <p:nvPr/>
        </p:nvSpPr>
        <p:spPr>
          <a:xfrm>
            <a:off x="1655355" y="6099174"/>
            <a:ext cx="4571578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292100">
              <a:defRPr sz="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© 2022 Marketing Arena</a:t>
            </a:r>
          </a:p>
        </p:txBody>
      </p:sp>
    </p:spTree>
    <p:extLst>
      <p:ext uri="{BB962C8B-B14F-4D97-AF65-F5344CB8AC3E}">
        <p14:creationId xmlns:p14="http://schemas.microsoft.com/office/powerpoint/2010/main" val="209472016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D8A749-D2AF-D8EB-E92F-1AD1454BC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22D24C-B1AF-4F94-A16E-AE2D0D002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34AF00-35D7-0B4A-EB45-87A8600D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6E3D-4706-0B41-BCF4-B88648369243}" type="datetimeFigureOut">
              <a:rPr lang="it-IT" smtClean="0"/>
              <a:t>20/10/2023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D81554-4569-FB72-5155-36E9C673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B9F9E1-42E8-D01B-A41F-AC5D1703F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3981-563E-3A4C-AD1E-2DBCF7D8B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153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C7D746-399C-D99E-9FA2-D07C69562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0261C9B-21C5-8396-5720-560B1B0DB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996A0F-5E18-F8C8-3D2A-2C5E90F5F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6E3D-4706-0B41-BCF4-B88648369243}" type="datetimeFigureOut">
              <a:rPr lang="it-IT" smtClean="0"/>
              <a:t>20/10/2023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35358B8-4800-BFBE-E54F-4D567CD10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DCD66F-655D-BEB3-4509-5EA536377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3981-563E-3A4C-AD1E-2DBCF7D8B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2940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77B7A6-4270-3900-4AD3-DF2C216A4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9D5439-1E17-E835-5530-FB35C22C27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B4B6A4C-4903-1D31-A613-3FC7046642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F7E5DD3-DEED-A49B-110C-B16FDB0E1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6E3D-4706-0B41-BCF4-B88648369243}" type="datetimeFigureOut">
              <a:rPr lang="it-IT" smtClean="0"/>
              <a:t>20/10/2023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D788984-5554-CEE7-DBE2-6B455D31C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3ECC631-A73C-5B7B-F0C0-EE715C51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3981-563E-3A4C-AD1E-2DBCF7D8B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5956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973D53-75CE-63A5-7604-6AD212F84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D73E431-E043-49B6-ABEE-BE0BE9191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605F8C5-A780-BFD4-5A48-C100DAEFF5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761F8CD-7FC8-C331-478B-ADF63719F0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6953BE5-E399-ABD0-5D9A-0310BB5585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A033C7A-4FF8-C233-1A52-623827A2A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6E3D-4706-0B41-BCF4-B88648369243}" type="datetimeFigureOut">
              <a:rPr lang="it-IT" smtClean="0"/>
              <a:t>20/10/2023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A74C091-313E-BA79-96D1-88049DB2F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93830C2-F0F3-69FD-7E89-B5ED32DD8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3981-563E-3A4C-AD1E-2DBCF7D8B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7908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003B00-7935-FCB1-C965-8E351FA75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35C8C8E-E7DF-965A-924D-017A652D4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6E3D-4706-0B41-BCF4-B88648369243}" type="datetimeFigureOut">
              <a:rPr lang="it-IT" smtClean="0"/>
              <a:t>20/10/2023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4EEEFB0-075C-2049-71BA-F5EC994C4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CE0FC35-DB46-AAC1-5605-54E827968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3981-563E-3A4C-AD1E-2DBCF7D8B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4050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69D3809-D58A-B58B-466D-913FB4619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6E3D-4706-0B41-BCF4-B88648369243}" type="datetimeFigureOut">
              <a:rPr lang="it-IT" smtClean="0"/>
              <a:t>20/10/2023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E4AA972-90F8-E574-9A82-062AC4621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394C87E-1F23-170A-F2D9-205BD8D42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3981-563E-3A4C-AD1E-2DBCF7D8B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8390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B47735-93C9-C8BE-A7C9-F87E946B2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54A1E3-480A-F7BA-28FC-07E7120C3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EE2EE8A-8518-0FE6-8AF5-20E5EAD5C5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24E2555-11E3-2ED9-2CB7-37ED531C3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6E3D-4706-0B41-BCF4-B88648369243}" type="datetimeFigureOut">
              <a:rPr lang="it-IT" smtClean="0"/>
              <a:t>20/10/2023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75CF320-3295-8520-7554-F74119FAC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6F5DA0D-4520-51DF-7DBA-B2E58DF2C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3981-563E-3A4C-AD1E-2DBCF7D8B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4497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60A582-FD56-AD8C-14EE-7CEFB67CA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9A83344-C843-EE27-8E27-ADAAFE1E58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A69FD50-AC64-1B7D-A478-9EF249BA0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49D4442-4258-7DD3-F97C-F714C2FC5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6E3D-4706-0B41-BCF4-B88648369243}" type="datetimeFigureOut">
              <a:rPr lang="it-IT" smtClean="0"/>
              <a:t>20/10/2023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A774402-24C4-9AE6-3F57-DB1158244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9766D3E-DCE5-EFA2-49E7-8815068E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3981-563E-3A4C-AD1E-2DBCF7D8B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4204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26B81ED-2D51-90C2-7FD7-098DA9E4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D96E35C-757B-8973-6CEA-1CCE13534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9174D2-B2B7-89D0-998F-ABC8520735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F6E3D-4706-0B41-BCF4-B88648369243}" type="datetimeFigureOut">
              <a:rPr lang="it-IT" smtClean="0"/>
              <a:t>20/10/2023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374C671-8080-6CC6-E4EC-3AB700ED78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024D20-B155-0F89-0BBD-D3DB3319A5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23981-563E-3A4C-AD1E-2DBCF7D8B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3313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youtu.be/FPGDMj1QUBE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brand-news.it/brand/alimentari/beverage/coca-cola-crea-la-piattaforma-create-real-magic-che-invita-a-giocare-con-larte-e-lai/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hyperlink" Target="https://youtu.be/FPGDMj1QUBE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brand-news.it/brand/alimentari/beverage/coca-cola-crea-la-piattaforma-create-real-magic-che-invita-a-giocare-con-larte-e-lai/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hyperlink" Target="https://youtu.be/FPGDMj1QUBE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brand-news.it/brand/alimentari/beverage/coca-cola-crea-la-piattaforma-create-real-magic-che-invita-a-giocare-con-larte-e-lai/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FCE5222-04F1-DA10-A988-ADD003563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7762" y="640080"/>
            <a:ext cx="6251110" cy="3566160"/>
          </a:xfrm>
        </p:spPr>
        <p:txBody>
          <a:bodyPr anchor="b">
            <a:normAutofit/>
          </a:bodyPr>
          <a:lstStyle/>
          <a:p>
            <a:pPr algn="l"/>
            <a:r>
              <a:rPr lang="it-IT" sz="5400"/>
              <a:t>Il digitale e le relazioni con il mercato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DF720BD-B363-0372-18FE-8E28309428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7760" y="4636008"/>
            <a:ext cx="6251111" cy="1572768"/>
          </a:xfrm>
        </p:spPr>
        <p:txBody>
          <a:bodyPr>
            <a:normAutofit/>
          </a:bodyPr>
          <a:lstStyle/>
          <a:p>
            <a:pPr algn="l"/>
            <a:r>
              <a:rPr lang="it-IT" sz="1800" dirty="0"/>
              <a:t>Vladi Finotto</a:t>
            </a:r>
          </a:p>
          <a:p>
            <a:pPr algn="l"/>
            <a:r>
              <a:rPr lang="it-IT" sz="1800" dirty="0"/>
              <a:t>Dipartimento di Management, </a:t>
            </a:r>
          </a:p>
          <a:p>
            <a:pPr algn="l"/>
            <a:r>
              <a:rPr lang="it-IT" sz="1800" dirty="0"/>
              <a:t>Università Ca’ Foscari Venezia</a:t>
            </a:r>
          </a:p>
        </p:txBody>
      </p:sp>
      <p:pic>
        <p:nvPicPr>
          <p:cNvPr id="5" name="Picture 4" descr="Grafici finanziari digitali in 3D">
            <a:extLst>
              <a:ext uri="{FF2B5EF4-FFF2-40B4-BE49-F238E27FC236}">
                <a16:creationId xmlns:a16="http://schemas.microsoft.com/office/drawing/2014/main" id="{2A0DEF43-9D19-C067-9625-A49836A0CC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212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7" name="Rectangle 276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9" name="Freeform: Shape 278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72" name="Schermata 2023-09-20 alle 16.46.22.png" descr="Schermata 2023-09-20 alle 16.46.2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053" y="1354061"/>
            <a:ext cx="4777381" cy="3977169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281" name="Arc 280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0" name="Titolo 1"/>
          <p:cNvSpPr txBox="1"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5400"/>
            </a:lvl1pPr>
          </a:lstStyle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Doverose premesse</a:t>
            </a:r>
          </a:p>
        </p:txBody>
      </p:sp>
      <p:sp>
        <p:nvSpPr>
          <p:cNvPr id="271" name="“Se incollo una banana al muro non avrò la stessa copertura mediatica di quando a farlo è Maurizio Cattelan”"/>
          <p:cNvSpPr txBox="1"/>
          <p:nvPr/>
        </p:nvSpPr>
        <p:spPr>
          <a:xfrm>
            <a:off x="838201" y="1984443"/>
            <a:ext cx="5257800" cy="419252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defRPr sz="3000" i="1"/>
            </a:lvl1pPr>
          </a:lstStyle>
          <a:p>
            <a:pPr indent="-228600">
              <a:buFont typeface="Arial" panose="020B0604020202020204" pitchFamily="34" charset="0"/>
              <a:buChar char="•"/>
            </a:pPr>
            <a:r>
              <a:rPr lang="en-US"/>
              <a:t>“Se incollo una banana al muro non avrò la stessa copertura mediatica di quando a farlo è Maurizio Cattelan”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1" name="Rectangle 280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3" name="Freeform: Shape 282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76" name="Schermata 2023-09-20 alle 16.49.21.png" descr="Schermata 2023-09-20 alle 16.49.2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4007" y="520749"/>
            <a:ext cx="4571472" cy="5643794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285" name="Arc 284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4" name="Titolo 1"/>
          <p:cNvSpPr txBox="1"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5400"/>
            </a:lvl1pPr>
          </a:lstStyle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Doverose premesse</a:t>
            </a:r>
          </a:p>
        </p:txBody>
      </p:sp>
      <p:sp>
        <p:nvSpPr>
          <p:cNvPr id="275" name="“In un contesto di scelta infinita l’attenzione del pubblico rimane una risorsa limitata”"/>
          <p:cNvSpPr txBox="1"/>
          <p:nvPr/>
        </p:nvSpPr>
        <p:spPr>
          <a:xfrm>
            <a:off x="838201" y="1984443"/>
            <a:ext cx="5257800" cy="419252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defRPr sz="3000" i="1"/>
            </a:lvl1pPr>
          </a:lstStyle>
          <a:p>
            <a:pPr indent="-228600">
              <a:buFont typeface="Arial" panose="020B0604020202020204" pitchFamily="34" charset="0"/>
              <a:buChar char="•"/>
            </a:pPr>
            <a:r>
              <a:rPr lang="en-US"/>
              <a:t>“In un contesto di scelta infinita l’attenzione del pubblico rimane una risorsa limitata”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itolo 1"/>
          <p:cNvSpPr txBox="1">
            <a:spLocks noGrp="1"/>
          </p:cNvSpPr>
          <p:nvPr>
            <p:ph type="title"/>
          </p:nvPr>
        </p:nvSpPr>
        <p:spPr>
          <a:xfrm>
            <a:off x="268286" y="-571500"/>
            <a:ext cx="10794150" cy="1600200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L’agenda del marketing manager</a:t>
            </a:r>
          </a:p>
        </p:txBody>
      </p:sp>
      <p:pic>
        <p:nvPicPr>
          <p:cNvPr id="313" name="Immagine 14" descr="Immagin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0696" y="1414165"/>
            <a:ext cx="8290608" cy="45521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asellaDiTesto 8"/>
          <p:cNvSpPr txBox="1"/>
          <p:nvPr/>
        </p:nvSpPr>
        <p:spPr>
          <a:xfrm>
            <a:off x="230899" y="329484"/>
            <a:ext cx="6114587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latin typeface="Branding SF Bold"/>
                <a:ea typeface="Branding SF Bold"/>
                <a:cs typeface="Branding SF Bold"/>
                <a:sym typeface="Branding SF Bold"/>
              </a:defRPr>
            </a:lvl1pPr>
          </a:lstStyle>
          <a:p>
            <a:r>
              <a:t>Ripartiamo dal marketing</a:t>
            </a:r>
          </a:p>
        </p:txBody>
      </p:sp>
      <p:pic>
        <p:nvPicPr>
          <p:cNvPr id="307" name="Schermata 2023-06-19 alle 11.16.23.png" descr="Schermata 2023-06-19 alle 11.16.2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7" y="0"/>
            <a:ext cx="12171066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5" name="Rectangle 314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CasellaDiTesto 8"/>
          <p:cNvSpPr txBox="1"/>
          <p:nvPr/>
        </p:nvSpPr>
        <p:spPr>
          <a:xfrm>
            <a:off x="1113810" y="2960716"/>
            <a:ext cx="4036334" cy="2387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 b="1">
                <a:latin typeface="Branding SF Bold"/>
                <a:ea typeface="Branding SF Bold"/>
                <a:cs typeface="Branding SF Bold"/>
                <a:sym typeface="Branding SF Bold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L’agenda del marketing manager</a:t>
            </a:r>
          </a:p>
        </p:txBody>
      </p: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2" name="Rectangle 32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Rectangle 32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0" name="pasted-image.pdf" descr="pasted-imag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2492" y="1005303"/>
            <a:ext cx="5536001" cy="47886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1" name="Rectangle 320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Titolo 1"/>
          <p:cNvSpPr txBox="1"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5400"/>
            </a:lvl1pPr>
          </a:lstStyle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L’agenda del marketing manager</a:t>
            </a:r>
          </a:p>
        </p:txBody>
      </p: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8" name="Rectangle 327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Rectangle 32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6" name="Google Shape;182;p36" descr="Google Shape;182;p3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2492" y="2008703"/>
            <a:ext cx="5536001" cy="27818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itolo 1"/>
          <p:cNvSpPr txBox="1">
            <a:spLocks noGrp="1"/>
          </p:cNvSpPr>
          <p:nvPr>
            <p:ph type="title"/>
          </p:nvPr>
        </p:nvSpPr>
        <p:spPr>
          <a:xfrm>
            <a:off x="268286" y="-571500"/>
            <a:ext cx="10794150" cy="1600200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L’agenda del marketing manager</a:t>
            </a:r>
          </a:p>
        </p:txBody>
      </p:sp>
      <p:pic>
        <p:nvPicPr>
          <p:cNvPr id="336" name="Schermata 2023-09-20 alle 17.04.57.png" descr="Schermata 2023-09-20 alle 17.04.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" y="1771650"/>
            <a:ext cx="5626100" cy="3314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Schermata 2023-09-20 alle 17.05.45.png" descr="Schermata 2023-09-20 alle 17.05.4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600" y="1314450"/>
            <a:ext cx="5305831" cy="5922517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Awareness"/>
          <p:cNvSpPr txBox="1"/>
          <p:nvPr/>
        </p:nvSpPr>
        <p:spPr>
          <a:xfrm>
            <a:off x="7389939" y="1941829"/>
            <a:ext cx="1039935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1400" b="1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Awareness</a:t>
            </a:r>
          </a:p>
        </p:txBody>
      </p:sp>
      <p:sp>
        <p:nvSpPr>
          <p:cNvPr id="339" name="Long LeadGen"/>
          <p:cNvSpPr txBox="1"/>
          <p:nvPr/>
        </p:nvSpPr>
        <p:spPr>
          <a:xfrm>
            <a:off x="10463339" y="1941829"/>
            <a:ext cx="134874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1400" b="1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Long LeadGen</a:t>
            </a:r>
          </a:p>
        </p:txBody>
      </p:sp>
      <p:sp>
        <p:nvSpPr>
          <p:cNvPr id="340" name="Short LeadGen"/>
          <p:cNvSpPr txBox="1"/>
          <p:nvPr/>
        </p:nvSpPr>
        <p:spPr>
          <a:xfrm>
            <a:off x="8923256" y="1941829"/>
            <a:ext cx="1378519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1400" b="1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Short LeadGen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Piles of paper">
            <a:extLst>
              <a:ext uri="{FF2B5EF4-FFF2-40B4-BE49-F238E27FC236}">
                <a16:creationId xmlns:a16="http://schemas.microsoft.com/office/drawing/2014/main" id="{8B0FFB13-0B78-2A57-AFD0-F2996720EB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F8161402-49AD-2BDE-4823-6742305E9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it-IT" sz="5200">
                <a:solidFill>
                  <a:srgbClr val="FFFFFF"/>
                </a:solidFill>
              </a:rPr>
              <a:t>Marketing stack</a:t>
            </a:r>
          </a:p>
        </p:txBody>
      </p:sp>
      <p:sp>
        <p:nvSpPr>
          <p:cNvPr id="6" name="Sottotitolo 5">
            <a:extLst>
              <a:ext uri="{FF2B5EF4-FFF2-40B4-BE49-F238E27FC236}">
                <a16:creationId xmlns:a16="http://schemas.microsoft.com/office/drawing/2014/main" id="{031D4CDA-06D8-4DA7-E48A-85B31628D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358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Immagine 4" descr="Immagin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065" y="299194"/>
            <a:ext cx="10185869" cy="5731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Schermata 2023-02-16 alle 09.35.13.png" descr="Schermata 2023-02-16 alle 09.35.1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5" y="-837188"/>
            <a:ext cx="12173350" cy="77225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3A0CB87-D8E3-5DCC-DECF-4FF9794AF9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7642726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BB0B67F-37F9-0BA8-898F-8198F4462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52624"/>
            <a:ext cx="2112264" cy="1920240"/>
          </a:xfrm>
        </p:spPr>
        <p:txBody>
          <a:bodyPr>
            <a:normAutofit/>
          </a:bodyPr>
          <a:lstStyle/>
          <a:p>
            <a:r>
              <a:rPr lang="it-IT" sz="2400"/>
              <a:t>Numeri …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9A1805E-7024-C020-D987-4F0FAD096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3960B8-44D3-0E02-B028-62DD51639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992" y="4151376"/>
            <a:ext cx="3319272" cy="1920240"/>
          </a:xfrm>
        </p:spPr>
        <p:txBody>
          <a:bodyPr anchor="ctr">
            <a:normAutofit/>
          </a:bodyPr>
          <a:lstStyle/>
          <a:p>
            <a:endParaRPr lang="it-IT" sz="170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8737108-D285-B979-CFDC-07195EA4F0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092A49D-C888-15E4-D414-A25565F104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4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69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E2CC403-21CD-41DF-BAC4-329D7FF03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A2D9053-26F9-1EF8-C35E-847682716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28" y="1147158"/>
            <a:ext cx="6038470" cy="47133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Due imperativi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3AA5FE-3FFC-4725-9ADD-E428544EC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A70700-3F72-44D4-8175-FEB2B9B23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093C0F6-5741-4C9D-90FF-A25824BFC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21B2E1B-E962-432C-ADA1-2934CE3C5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653717E-6F8C-43E0-9893-C03AE87D1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BB14B4-EC3F-47C7-9AF3-B0E017B75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66160" y="391886"/>
            <a:ext cx="402901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A0B3CA6-3C01-50EB-B225-6B5421C94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0590" y="1687486"/>
            <a:ext cx="3300156" cy="3636818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853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2B2FE1D-344D-E1B8-F67B-1C56199714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938" y="973138"/>
            <a:ext cx="7786688" cy="379253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A0B9EE5-6DB2-D8A2-7570-F082BD28AC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4238" y="973138"/>
            <a:ext cx="3043238" cy="379253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D473E74-9FB4-B23E-FBD9-32AB9FD4D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User-centric: ossessione per il «chi»</a:t>
            </a:r>
          </a:p>
        </p:txBody>
      </p:sp>
    </p:spTree>
    <p:extLst>
      <p:ext uri="{BB962C8B-B14F-4D97-AF65-F5344CB8AC3E}">
        <p14:creationId xmlns:p14="http://schemas.microsoft.com/office/powerpoint/2010/main" val="1044013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D6BF1D5-70D1-0F9A-AD3F-0B3859BB46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743628"/>
            <a:ext cx="10905066" cy="537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67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201A9B9-DB3D-0DAE-FE39-2EDFB1E85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L’approccio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0EB6C87-0DEA-BFBD-33C1-FBE0F87611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976" y="1675227"/>
            <a:ext cx="8574047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24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66021C3-AC11-E873-6B09-FFA8DF68D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 journey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33C7FCD-A6E4-3E4A-BF3A-82FBD9E7D2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238" y="1134435"/>
            <a:ext cx="7608304" cy="466008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00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EFC920F-B85A-4068-BD93-41064EDE9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559108-BBAE-426C-8564-051D2BA6D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2BC35EE-6650-42D2-AEFB-4B7CD1AFC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952C743-9049-4DFB-878B-2AB07B6E4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CFA9ED0-CAEE-1DEB-BDA5-58EC4606D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425" y="1238081"/>
            <a:ext cx="4709345" cy="962953"/>
          </a:xfrm>
        </p:spPr>
        <p:txBody>
          <a:bodyPr anchor="b">
            <a:normAutofit/>
          </a:bodyPr>
          <a:lstStyle/>
          <a:p>
            <a:r>
              <a:rPr lang="it-IT" sz="3800"/>
              <a:t>Linee guida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39885" y="2372170"/>
            <a:ext cx="438912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9FDD1D-57EC-6E09-AD28-C79D70F24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736" y="2508105"/>
            <a:ext cx="4709345" cy="3632493"/>
          </a:xfrm>
        </p:spPr>
        <p:txBody>
          <a:bodyPr anchor="ctr">
            <a:normAutofit/>
          </a:bodyPr>
          <a:lstStyle/>
          <a:p>
            <a:r>
              <a:rPr lang="it-IT" sz="1600"/>
              <a:t>Racconta: non si tratta di «promuovere» ma di far vivere l’esperienza</a:t>
            </a:r>
          </a:p>
          <a:p>
            <a:r>
              <a:rPr lang="it-IT" sz="1600"/>
              <a:t>Valorizza i punti di forza</a:t>
            </a:r>
          </a:p>
          <a:p>
            <a:r>
              <a:rPr lang="it-IT" sz="1600"/>
              <a:t>Convinci i tuoi ascoltatori a contattarti e a chiedere</a:t>
            </a:r>
          </a:p>
          <a:p>
            <a:r>
              <a:rPr lang="it-IT" sz="1600"/>
              <a:t>Mettici la faccia</a:t>
            </a:r>
          </a:p>
          <a:p>
            <a:r>
              <a:rPr lang="it-IT" sz="1600"/>
              <a:t>Racconta il dietro le quinte</a:t>
            </a:r>
          </a:p>
          <a:p>
            <a:r>
              <a:rPr lang="it-IT" sz="1600"/>
              <a:t>Pensa «omnicanale»: individua tutti i touch point e veicola i tuoi contenuti sia nel digitale che nel mondo reale</a:t>
            </a:r>
          </a:p>
          <a:p>
            <a:r>
              <a:rPr lang="it-IT" sz="1600"/>
              <a:t>Valorizza i contenuti generati dagli utenti (e.g.: dai partecipanti)</a:t>
            </a:r>
          </a:p>
          <a:p>
            <a:endParaRPr lang="it-IT" sz="1600"/>
          </a:p>
        </p:txBody>
      </p:sp>
      <p:pic>
        <p:nvPicPr>
          <p:cNvPr id="5" name="Picture 4" descr="Fumetti vuoti">
            <a:extLst>
              <a:ext uri="{FF2B5EF4-FFF2-40B4-BE49-F238E27FC236}">
                <a16:creationId xmlns:a16="http://schemas.microsoft.com/office/drawing/2014/main" id="{3AEAB3F2-AB4E-8463-4AE0-4F08640BAE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8366" y="1383738"/>
            <a:ext cx="4929098" cy="475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56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-up of hopscotch on a sidewalk">
            <a:extLst>
              <a:ext uri="{FF2B5EF4-FFF2-40B4-BE49-F238E27FC236}">
                <a16:creationId xmlns:a16="http://schemas.microsoft.com/office/drawing/2014/main" id="{A5D96C4F-332C-509A-278F-68EEF1970B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-3"/>
            <a:ext cx="12190087" cy="68579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2DFBB36-5FE1-BFC5-6892-805B76D9B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3"/>
            <a:ext cx="4613651" cy="685800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A2D9053-26F9-1EF8-C35E-847682716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046" y="714621"/>
            <a:ext cx="3445167" cy="39014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Come?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A0B3CA6-3C01-50EB-B225-6B5421C94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046" y="5455663"/>
            <a:ext cx="3505554" cy="80527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>
              <a:solidFill>
                <a:schemeClr val="tx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193FD5-6A49-7562-EA76-F15D42E15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6185" y="5181888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683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6" name="Rectangle 435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8" name="Freeform: Shape 437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1" name="Google Shape;431;p65"/>
          <p:cNvSpPr txBox="1"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  <a:prstGeom prst="rect">
            <a:avLst/>
          </a:prstGeom>
        </p:spPr>
        <p:txBody>
          <a:bodyPr spcFirstLastPara="1" vert="horz" lIns="121900" tIns="60933" rIns="121900" bIns="60933" rtlCol="0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000"/>
            </a:pPr>
            <a:r>
              <a:rPr lang="it-IT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1. Mappare la strategia</a:t>
            </a:r>
          </a:p>
        </p:txBody>
      </p:sp>
      <p:sp>
        <p:nvSpPr>
          <p:cNvPr id="440" name="Arc 439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0" name="Google Shape;430;p65"/>
          <p:cNvSpPr txBox="1">
            <a:spLocks noGrp="1"/>
          </p:cNvSpPr>
          <p:nvPr>
            <p:ph type="body" idx="1"/>
          </p:nvPr>
        </p:nvSpPr>
        <p:spPr>
          <a:xfrm>
            <a:off x="4447308" y="591344"/>
            <a:ext cx="6906491" cy="5585619"/>
          </a:xfrm>
          <a:prstGeom prst="rect">
            <a:avLst/>
          </a:prstGeom>
        </p:spPr>
        <p:txBody>
          <a:bodyPr spcFirstLastPara="1" vert="horz" lIns="121900" tIns="60933" rIns="121900" bIns="60933" rtlCol="0" anchor="ctr" anchorCtr="0">
            <a:normAutofit/>
          </a:bodyPr>
          <a:lstStyle/>
          <a:p>
            <a:pPr marL="457189" indent="-457189">
              <a:spcBef>
                <a:spcPts val="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Fare </a:t>
            </a:r>
            <a:r>
              <a:rPr lang="en" err="1">
                <a:latin typeface="Calibri"/>
                <a:ea typeface="Calibri"/>
                <a:cs typeface="Calibri"/>
                <a:sym typeface="Calibri"/>
              </a:rPr>
              <a:t>un’analisi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err="1">
                <a:latin typeface="Calibri"/>
                <a:ea typeface="Calibri"/>
                <a:cs typeface="Calibri"/>
                <a:sym typeface="Calibri"/>
              </a:rPr>
              <a:t>oggettiva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err="1">
                <a:latin typeface="Calibri"/>
                <a:ea typeface="Calibri"/>
                <a:cs typeface="Calibri"/>
                <a:sym typeface="Calibri"/>
              </a:rPr>
              <a:t>della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 propria “</a:t>
            </a:r>
            <a:r>
              <a:rPr lang="en" err="1">
                <a:latin typeface="Calibri"/>
                <a:ea typeface="Calibri"/>
                <a:cs typeface="Calibri"/>
                <a:sym typeface="Calibri"/>
              </a:rPr>
              <a:t>preparazione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” e </a:t>
            </a:r>
            <a:r>
              <a:rPr lang="en" err="1">
                <a:latin typeface="Calibri"/>
                <a:ea typeface="Calibri"/>
                <a:cs typeface="Calibri"/>
                <a:sym typeface="Calibri"/>
              </a:rPr>
              <a:t>della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 propria </a:t>
            </a:r>
            <a:r>
              <a:rPr lang="en" err="1">
                <a:latin typeface="Calibri"/>
                <a:ea typeface="Calibri"/>
                <a:cs typeface="Calibri"/>
                <a:sym typeface="Calibri"/>
              </a:rPr>
              <a:t>maturità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err="1">
                <a:latin typeface="Calibri"/>
                <a:ea typeface="Calibri"/>
                <a:cs typeface="Calibri"/>
                <a:sym typeface="Calibri"/>
              </a:rPr>
              <a:t>tecnologica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marL="457189" indent="-457189">
              <a:spcBef>
                <a:spcPts val="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dirty="0" err="1"/>
              <a:t>Darsi</a:t>
            </a:r>
            <a:r>
              <a:rPr lang="en" dirty="0"/>
              <a:t> </a:t>
            </a:r>
            <a:r>
              <a:rPr lang="en" dirty="0" err="1"/>
              <a:t>dei</a:t>
            </a:r>
            <a:r>
              <a:rPr lang="en" dirty="0"/>
              <a:t> target sui 3 anni</a:t>
            </a:r>
            <a:endParaRPr lang="it-IT"/>
          </a:p>
          <a:p>
            <a:pPr marL="457189" indent="-457189">
              <a:spcBef>
                <a:spcPts val="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 err="1">
                <a:latin typeface="Calibri"/>
                <a:ea typeface="Calibri"/>
                <a:cs typeface="Calibri"/>
                <a:sym typeface="Calibri"/>
              </a:rPr>
              <a:t>Considerare</a:t>
            </a:r>
            <a:r>
              <a:rPr lang="it-IT">
                <a:latin typeface="Calibri"/>
                <a:ea typeface="Calibri"/>
                <a:cs typeface="Calibri"/>
                <a:sym typeface="Calibri"/>
              </a:rPr>
              <a:t> I </a:t>
            </a:r>
            <a:r>
              <a:rPr lang="it-IT" err="1">
                <a:latin typeface="Calibri"/>
                <a:ea typeface="Calibri"/>
                <a:cs typeface="Calibri"/>
                <a:sym typeface="Calibri"/>
              </a:rPr>
              <a:t>processi</a:t>
            </a:r>
            <a:r>
              <a:rPr lang="it-IT"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it-IT" err="1">
                <a:latin typeface="Calibri"/>
                <a:ea typeface="Calibri"/>
                <a:cs typeface="Calibri"/>
                <a:sym typeface="Calibri"/>
              </a:rPr>
              <a:t>maniera</a:t>
            </a:r>
            <a:r>
              <a:rPr lang="it-IT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err="1">
                <a:latin typeface="Calibri"/>
                <a:ea typeface="Calibri"/>
                <a:cs typeface="Calibri"/>
                <a:sym typeface="Calibri"/>
              </a:rPr>
              <a:t>olistica</a:t>
            </a:r>
            <a:r>
              <a:rPr lang="it-IT">
                <a:latin typeface="Calibri"/>
                <a:ea typeface="Calibri"/>
                <a:cs typeface="Calibri"/>
                <a:sym typeface="Calibri"/>
              </a:rPr>
              <a:t>, non per silos</a:t>
            </a:r>
          </a:p>
          <a:p>
            <a:pPr marL="457189" indent="-457189">
              <a:spcBef>
                <a:spcPts val="64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 err="1">
                <a:latin typeface="Calibri"/>
                <a:ea typeface="Calibri"/>
                <a:cs typeface="Calibri"/>
                <a:sym typeface="Calibri"/>
              </a:rPr>
              <a:t>Capire</a:t>
            </a:r>
            <a:r>
              <a:rPr lang="it-IT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err="1">
                <a:latin typeface="Calibri"/>
                <a:ea typeface="Calibri"/>
                <a:cs typeface="Calibri"/>
                <a:sym typeface="Calibri"/>
              </a:rPr>
              <a:t>quali</a:t>
            </a:r>
            <a:r>
              <a:rPr lang="it-IT">
                <a:latin typeface="Calibri"/>
                <a:ea typeface="Calibri"/>
                <a:cs typeface="Calibri"/>
                <a:sym typeface="Calibri"/>
              </a:rPr>
              <a:t> legacy ci </a:t>
            </a:r>
            <a:r>
              <a:rPr lang="it-IT" err="1">
                <a:latin typeface="Calibri"/>
                <a:ea typeface="Calibri"/>
                <a:cs typeface="Calibri"/>
                <a:sym typeface="Calibri"/>
              </a:rPr>
              <a:t>sono</a:t>
            </a:r>
            <a:r>
              <a:rPr lang="it-IT">
                <a:latin typeface="Calibri"/>
                <a:ea typeface="Calibri"/>
                <a:cs typeface="Calibri"/>
                <a:sym typeface="Calibri"/>
              </a:rPr>
              <a:t> per </a:t>
            </a:r>
            <a:r>
              <a:rPr lang="it-IT" dirty="0"/>
              <a:t>i sistemi su cui si è già investito</a:t>
            </a:r>
            <a:endParaRPr lang="it-IT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8" name="Rectangle 44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" name="Freeform: Shape 44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2" name="Google Shape;442;p67"/>
          <p:cNvSpPr txBox="1"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  <a:prstGeom prst="rect">
            <a:avLst/>
          </a:prstGeom>
        </p:spPr>
        <p:txBody>
          <a:bodyPr spcFirstLastPara="1" vert="horz" lIns="121900" tIns="60933" rIns="121900" bIns="60933" rtlCol="0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000"/>
            </a:pPr>
            <a:r>
              <a:rPr lang="it-IT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2. Progetti pilota</a:t>
            </a:r>
          </a:p>
        </p:txBody>
      </p:sp>
      <p:sp>
        <p:nvSpPr>
          <p:cNvPr id="452" name="Arc 45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3" name="Google Shape;443;p67"/>
          <p:cNvSpPr txBox="1">
            <a:spLocks noGrp="1"/>
          </p:cNvSpPr>
          <p:nvPr>
            <p:ph type="body" idx="1"/>
          </p:nvPr>
        </p:nvSpPr>
        <p:spPr>
          <a:xfrm>
            <a:off x="4447308" y="591344"/>
            <a:ext cx="6906491" cy="5585619"/>
          </a:xfrm>
          <a:prstGeom prst="rect">
            <a:avLst/>
          </a:prstGeom>
        </p:spPr>
        <p:txBody>
          <a:bodyPr spcFirstLastPara="1" vert="horz" lIns="121900" tIns="60933" rIns="121900" bIns="60933" rtlCol="0" anchor="ctr" anchorCtr="0">
            <a:normAutofit/>
          </a:bodyPr>
          <a:lstStyle/>
          <a:p>
            <a:pPr marL="457189" indent="-457189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Logica </a:t>
            </a:r>
            <a:r>
              <a:rPr lang="en" err="1">
                <a:latin typeface="Calibri"/>
                <a:ea typeface="Calibri"/>
                <a:cs typeface="Calibri"/>
                <a:sym typeface="Calibri"/>
              </a:rPr>
              <a:t>dell’opzionalità</a:t>
            </a:r>
            <a:endParaRPr lang="en">
              <a:latin typeface="Calibri"/>
              <a:ea typeface="Calibri"/>
              <a:cs typeface="Calibri"/>
              <a:sym typeface="Calibri"/>
            </a:endParaRPr>
          </a:p>
          <a:p>
            <a:pPr marL="1066773" lvl="1" indent="-457189">
              <a:spcBef>
                <a:spcPts val="0"/>
              </a:spcBef>
              <a:spcAft>
                <a:spcPts val="600"/>
              </a:spcAft>
              <a:buSzPts val="2400"/>
              <a:buFont typeface="Arial"/>
              <a:buChar char="•"/>
            </a:pPr>
            <a:r>
              <a:rPr lang="en" dirty="0" err="1"/>
              <a:t>Sperimentzioni</a:t>
            </a:r>
            <a:r>
              <a:rPr lang="en" dirty="0"/>
              <a:t> </a:t>
            </a:r>
            <a:r>
              <a:rPr lang="en" dirty="0" err="1"/>
              <a:t>agili</a:t>
            </a:r>
            <a:r>
              <a:rPr lang="en" dirty="0"/>
              <a:t> e poco </a:t>
            </a:r>
            <a:r>
              <a:rPr lang="en" dirty="0" err="1"/>
              <a:t>costose</a:t>
            </a:r>
            <a:endParaRPr lang="en"/>
          </a:p>
          <a:p>
            <a:pPr marL="1066773" lvl="1" indent="-457189">
              <a:spcBef>
                <a:spcPts val="0"/>
              </a:spcBef>
              <a:spcAft>
                <a:spcPts val="600"/>
              </a:spcAft>
              <a:buSzPts val="2400"/>
              <a:buFont typeface="Arial"/>
              <a:buChar char="•"/>
            </a:pPr>
            <a:r>
              <a:rPr lang="it-IT" b="0" i="0" u="none" strike="noStrike" cap="none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" b="0" i="0" u="none" strike="noStrike" cap="none" err="1">
                <a:latin typeface="Calibri"/>
                <a:ea typeface="Calibri"/>
                <a:cs typeface="Calibri"/>
                <a:sym typeface="Calibri"/>
              </a:rPr>
              <a:t>ttica</a:t>
            </a:r>
            <a:r>
              <a:rPr lang="en" b="0" i="0" u="none" strike="noStrike" cap="none">
                <a:latin typeface="Calibri"/>
                <a:ea typeface="Calibri"/>
                <a:cs typeface="Calibri"/>
                <a:sym typeface="Calibri"/>
              </a:rPr>
              <a:t> di </a:t>
            </a:r>
            <a:r>
              <a:rPr lang="en" b="0" i="0" u="none" strike="noStrike" cap="none" err="1">
                <a:latin typeface="Calibri"/>
                <a:ea typeface="Calibri"/>
                <a:cs typeface="Calibri"/>
                <a:sym typeface="Calibri"/>
              </a:rPr>
              <a:t>portafoglio</a:t>
            </a:r>
            <a:endParaRPr lang="en" b="0" i="0" u="none" strike="noStrike" cap="none">
              <a:latin typeface="Calibri"/>
              <a:ea typeface="Calibri"/>
              <a:cs typeface="Calibri"/>
              <a:sym typeface="Calibri"/>
            </a:endParaRPr>
          </a:p>
          <a:p>
            <a:pPr marL="1066773" lvl="1" indent="-457189">
              <a:spcBef>
                <a:spcPts val="0"/>
              </a:spcBef>
              <a:spcAft>
                <a:spcPts val="600"/>
              </a:spcAft>
              <a:buSzPts val="2400"/>
              <a:buFont typeface="Arial"/>
              <a:buChar char="•"/>
            </a:pPr>
            <a:r>
              <a:rPr lang="en" dirty="0" err="1"/>
              <a:t>Sperimentare</a:t>
            </a:r>
            <a:r>
              <a:rPr lang="en" dirty="0"/>
              <a:t> presto, </a:t>
            </a:r>
            <a:r>
              <a:rPr lang="en" dirty="0" err="1"/>
              <a:t>fallire</a:t>
            </a:r>
            <a:r>
              <a:rPr lang="en" dirty="0"/>
              <a:t> prestissimo</a:t>
            </a:r>
            <a:endParaRPr lang="it-IT" b="0" i="0" u="none" strike="noStrike" cap="none">
              <a:latin typeface="Calibri"/>
              <a:ea typeface="Calibri"/>
              <a:cs typeface="Calibri"/>
              <a:sym typeface="Calibri"/>
            </a:endParaRPr>
          </a:p>
          <a:p>
            <a:pPr marL="457189" indent="-457189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Serve </a:t>
            </a:r>
            <a:r>
              <a:rPr lang="it-IT" err="1">
                <a:latin typeface="Calibri"/>
                <a:ea typeface="Calibri"/>
                <a:cs typeface="Calibri"/>
                <a:sym typeface="Calibri"/>
              </a:rPr>
              <a:t>simulare</a:t>
            </a:r>
            <a:r>
              <a:rPr lang="it-IT">
                <a:latin typeface="Calibri"/>
                <a:ea typeface="Calibri"/>
                <a:cs typeface="Calibri"/>
                <a:sym typeface="Calibri"/>
              </a:rPr>
              <a:t> non solo </a:t>
            </a:r>
            <a:r>
              <a:rPr lang="it-IT" err="1">
                <a:latin typeface="Calibri"/>
                <a:ea typeface="Calibri"/>
                <a:cs typeface="Calibri"/>
                <a:sym typeface="Calibri"/>
              </a:rPr>
              <a:t>l’interazione</a:t>
            </a:r>
            <a:r>
              <a:rPr lang="it-IT">
                <a:latin typeface="Calibri"/>
                <a:ea typeface="Calibri"/>
                <a:cs typeface="Calibri"/>
                <a:sym typeface="Calibri"/>
              </a:rPr>
              <a:t> IT/</a:t>
            </a:r>
            <a:r>
              <a:rPr lang="it-IT" err="1">
                <a:latin typeface="Calibri"/>
                <a:ea typeface="Calibri"/>
                <a:cs typeface="Calibri"/>
                <a:sym typeface="Calibri"/>
              </a:rPr>
              <a:t>processi</a:t>
            </a:r>
            <a:r>
              <a:rPr lang="it-IT">
                <a:latin typeface="Calibri"/>
                <a:ea typeface="Calibri"/>
                <a:cs typeface="Calibri"/>
                <a:sym typeface="Calibri"/>
              </a:rPr>
              <a:t>, ma le </a:t>
            </a:r>
            <a:r>
              <a:rPr lang="it-IT" err="1">
                <a:latin typeface="Calibri"/>
                <a:ea typeface="Calibri"/>
                <a:cs typeface="Calibri"/>
                <a:sym typeface="Calibri"/>
              </a:rPr>
              <a:t>logiche</a:t>
            </a:r>
            <a:r>
              <a:rPr lang="it-IT">
                <a:latin typeface="Calibri"/>
                <a:ea typeface="Calibri"/>
                <a:cs typeface="Calibri"/>
                <a:sym typeface="Calibri"/>
              </a:rPr>
              <a:t> di business e I </a:t>
            </a:r>
            <a:r>
              <a:rPr lang="it-IT" err="1">
                <a:latin typeface="Calibri"/>
                <a:ea typeface="Calibri"/>
                <a:cs typeface="Calibri"/>
                <a:sym typeface="Calibri"/>
              </a:rPr>
              <a:t>cambiamenti</a:t>
            </a:r>
            <a:r>
              <a:rPr lang="it-IT">
                <a:latin typeface="Calibri"/>
                <a:ea typeface="Calibri"/>
                <a:cs typeface="Calibri"/>
                <a:sym typeface="Calibri"/>
              </a:rPr>
              <a:t> di business model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4" name="Rectangle 453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6" name="Freeform: Shape 455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8" name="Google Shape;448;p68"/>
          <p:cNvSpPr txBox="1"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  <a:prstGeom prst="rect">
            <a:avLst/>
          </a:prstGeom>
        </p:spPr>
        <p:txBody>
          <a:bodyPr spcFirstLastPara="1" vert="horz" lIns="121900" tIns="60933" rIns="121900" bIns="60933" rtlCol="0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000"/>
            </a:pPr>
            <a:r>
              <a:rPr lang="it-IT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it-IT">
                <a:solidFill>
                  <a:srgbClr val="FFFFFF"/>
                </a:solidFill>
              </a:rPr>
              <a:t>Competenze</a:t>
            </a:r>
            <a:endParaRPr lang="it-IT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Arc 457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9" name="Google Shape;449;p68"/>
          <p:cNvSpPr txBox="1">
            <a:spLocks noGrp="1"/>
          </p:cNvSpPr>
          <p:nvPr>
            <p:ph type="body" idx="1"/>
          </p:nvPr>
        </p:nvSpPr>
        <p:spPr>
          <a:xfrm>
            <a:off x="4447308" y="591344"/>
            <a:ext cx="6906491" cy="5585619"/>
          </a:xfrm>
          <a:prstGeom prst="rect">
            <a:avLst/>
          </a:prstGeom>
        </p:spPr>
        <p:txBody>
          <a:bodyPr spcFirstLastPara="1" vert="horz" lIns="121900" tIns="60933" rIns="121900" bIns="60933" rtlCol="0" anchor="ctr" anchorCtr="0">
            <a:normAutofit/>
          </a:bodyPr>
          <a:lstStyle/>
          <a:p>
            <a:pPr marL="457189" indent="-40639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•"/>
            </a:pPr>
            <a:r>
              <a:rPr lang="it-IT" sz="1700">
                <a:latin typeface="Calibri"/>
                <a:ea typeface="Calibri"/>
                <a:cs typeface="Calibri"/>
                <a:sym typeface="Calibri"/>
              </a:rPr>
              <a:t>Sintonizzazione della organizzazione</a:t>
            </a:r>
          </a:p>
          <a:p>
            <a:pPr marL="990575" lvl="1" indent="-347125">
              <a:spcBef>
                <a:spcPts val="480"/>
              </a:spcBef>
              <a:buClr>
                <a:schemeClr val="dk1"/>
              </a:buClr>
              <a:buSzPts val="1400"/>
              <a:buFont typeface="Arial"/>
              <a:buChar char="–"/>
            </a:pPr>
            <a:r>
              <a:rPr lang="it-IT" sz="1700">
                <a:latin typeface="Calibri"/>
                <a:ea typeface="Calibri"/>
                <a:cs typeface="Calibri"/>
                <a:sym typeface="Calibri"/>
              </a:rPr>
              <a:t>Comporre dei team </a:t>
            </a:r>
            <a:r>
              <a:rPr lang="it-IT" sz="1700" err="1">
                <a:latin typeface="Calibri"/>
                <a:ea typeface="Calibri"/>
                <a:cs typeface="Calibri"/>
                <a:sym typeface="Calibri"/>
              </a:rPr>
              <a:t>interfunzionali</a:t>
            </a:r>
            <a:endParaRPr lang="it-IT" sz="1700">
              <a:latin typeface="Calibri"/>
              <a:ea typeface="Calibri"/>
              <a:cs typeface="Calibri"/>
              <a:sym typeface="Calibri"/>
            </a:endParaRPr>
          </a:p>
          <a:p>
            <a:pPr marL="990575" lvl="1" indent="-347125">
              <a:spcBef>
                <a:spcPts val="480"/>
              </a:spcBef>
              <a:buClr>
                <a:schemeClr val="dk1"/>
              </a:buClr>
              <a:buSzPts val="1400"/>
              <a:buFont typeface="Arial"/>
              <a:buChar char="–"/>
            </a:pPr>
            <a:r>
              <a:rPr lang="it-IT" sz="1700">
                <a:latin typeface="Calibri"/>
                <a:ea typeface="Calibri"/>
                <a:cs typeface="Calibri"/>
                <a:sym typeface="Calibri"/>
              </a:rPr>
              <a:t>Dedicare spazio e tempo a sperimentazioni</a:t>
            </a:r>
          </a:p>
          <a:p>
            <a:pPr marL="457189" indent="-40639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Char char="•"/>
            </a:pPr>
            <a:r>
              <a:rPr lang="it-IT" sz="1700">
                <a:latin typeface="Calibri"/>
                <a:ea typeface="Calibri"/>
                <a:cs typeface="Calibri"/>
                <a:sym typeface="Calibri"/>
              </a:rPr>
              <a:t>Persone</a:t>
            </a:r>
          </a:p>
          <a:p>
            <a:pPr marL="990575" lvl="1" indent="-347125">
              <a:spcBef>
                <a:spcPts val="480"/>
              </a:spcBef>
              <a:buClr>
                <a:schemeClr val="dk1"/>
              </a:buClr>
              <a:buSzPts val="1400"/>
              <a:buFont typeface="Arial"/>
              <a:buChar char="–"/>
            </a:pPr>
            <a:r>
              <a:rPr lang="it-IT" sz="1700">
                <a:latin typeface="Calibri"/>
                <a:ea typeface="Calibri"/>
                <a:cs typeface="Calibri"/>
                <a:sym typeface="Calibri"/>
              </a:rPr>
              <a:t>Competenze e talenti (sia per via organica che esterna)</a:t>
            </a:r>
          </a:p>
          <a:p>
            <a:pPr marL="990575" lvl="1" indent="-347125">
              <a:spcBef>
                <a:spcPts val="480"/>
              </a:spcBef>
              <a:buClr>
                <a:schemeClr val="dk1"/>
              </a:buClr>
              <a:buSzPts val="1400"/>
              <a:buFont typeface="Arial"/>
              <a:buChar char="–"/>
            </a:pPr>
            <a:r>
              <a:rPr lang="it-IT" sz="1700">
                <a:latin typeface="Calibri"/>
                <a:ea typeface="Calibri"/>
                <a:cs typeface="Calibri"/>
                <a:sym typeface="Calibri"/>
              </a:rPr>
              <a:t>Formare le risorse interne</a:t>
            </a:r>
          </a:p>
          <a:p>
            <a:pPr marL="990575" lvl="1" indent="-347125">
              <a:spcBef>
                <a:spcPts val="480"/>
              </a:spcBef>
              <a:buClr>
                <a:schemeClr val="dk1"/>
              </a:buClr>
              <a:buSzPts val="1400"/>
              <a:buFont typeface="Arial"/>
              <a:buChar char="–"/>
            </a:pPr>
            <a:r>
              <a:rPr lang="it-IT" sz="1700">
                <a:latin typeface="Calibri"/>
                <a:ea typeface="Calibri"/>
                <a:cs typeface="Calibri"/>
                <a:sym typeface="Calibri"/>
              </a:rPr>
              <a:t>Creare dei ruoli appositi per la promozione (in organizzazione e in filiera) dell’investimento in IT</a:t>
            </a:r>
          </a:p>
          <a:p>
            <a:pPr marL="457189" indent="-40639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Char char="•"/>
            </a:pPr>
            <a:r>
              <a:rPr lang="it-IT" sz="1700">
                <a:latin typeface="Calibri"/>
                <a:ea typeface="Calibri"/>
                <a:cs typeface="Calibri"/>
                <a:sym typeface="Calibri"/>
              </a:rPr>
              <a:t>Processi</a:t>
            </a:r>
          </a:p>
          <a:p>
            <a:pPr marL="990575" lvl="1" indent="-347125">
              <a:spcBef>
                <a:spcPts val="480"/>
              </a:spcBef>
              <a:buClr>
                <a:schemeClr val="dk1"/>
              </a:buClr>
              <a:buSzPts val="1400"/>
              <a:buFont typeface="Arial"/>
              <a:buChar char="–"/>
            </a:pPr>
            <a:r>
              <a:rPr lang="it-IT" sz="1700">
                <a:latin typeface="Calibri"/>
                <a:ea typeface="Calibri"/>
                <a:cs typeface="Calibri"/>
                <a:sym typeface="Calibri"/>
              </a:rPr>
              <a:t>E2E perspective</a:t>
            </a:r>
          </a:p>
          <a:p>
            <a:pPr marL="990575" lvl="1" indent="-347125">
              <a:spcBef>
                <a:spcPts val="480"/>
              </a:spcBef>
              <a:buClr>
                <a:schemeClr val="dk1"/>
              </a:buClr>
              <a:buSzPts val="1400"/>
              <a:buFont typeface="Arial"/>
              <a:buChar char="–"/>
            </a:pPr>
            <a:r>
              <a:rPr lang="it-IT" sz="1700" err="1">
                <a:latin typeface="Calibri"/>
                <a:ea typeface="Calibri"/>
                <a:cs typeface="Calibri"/>
                <a:sym typeface="Calibri"/>
              </a:rPr>
              <a:t>Collaborazione</a:t>
            </a:r>
            <a:endParaRPr lang="it-IT" sz="1700">
              <a:latin typeface="Calibri"/>
              <a:ea typeface="Calibri"/>
              <a:cs typeface="Calibri"/>
              <a:sym typeface="Calibri"/>
            </a:endParaRPr>
          </a:p>
          <a:p>
            <a:pPr marL="990575" lvl="1" indent="-347125">
              <a:spcBef>
                <a:spcPts val="480"/>
              </a:spcBef>
              <a:buClr>
                <a:schemeClr val="dk1"/>
              </a:buClr>
              <a:buSzPts val="1400"/>
              <a:buFont typeface="Arial"/>
              <a:buChar char="–"/>
            </a:pPr>
            <a:r>
              <a:rPr lang="it-IT" sz="1700" err="1">
                <a:latin typeface="Calibri"/>
                <a:ea typeface="Calibri"/>
                <a:cs typeface="Calibri"/>
                <a:sym typeface="Calibri"/>
              </a:rPr>
              <a:t>Sicurezza</a:t>
            </a:r>
            <a:r>
              <a:rPr lang="it-IT" sz="1700"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it-IT" sz="1700" err="1">
                <a:latin typeface="Calibri"/>
                <a:ea typeface="Calibri"/>
                <a:cs typeface="Calibri"/>
                <a:sym typeface="Calibri"/>
              </a:rPr>
              <a:t>dato</a:t>
            </a:r>
            <a:r>
              <a:rPr lang="it-IT" sz="1700">
                <a:latin typeface="Calibri"/>
                <a:ea typeface="Calibri"/>
                <a:cs typeface="Calibri"/>
                <a:sym typeface="Calibri"/>
              </a:rPr>
              <a:t>, fiducia </a:t>
            </a:r>
            <a:r>
              <a:rPr lang="it-IT" sz="1700" err="1">
                <a:latin typeface="Calibri"/>
                <a:ea typeface="Calibri"/>
                <a:cs typeface="Calibri"/>
                <a:sym typeface="Calibri"/>
              </a:rPr>
              <a:t>digitale</a:t>
            </a:r>
            <a:r>
              <a:rPr lang="it-IT" sz="17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1700" err="1">
                <a:latin typeface="Calibri"/>
                <a:ea typeface="Calibri"/>
                <a:cs typeface="Calibri"/>
                <a:sym typeface="Calibri"/>
              </a:rPr>
              <a:t>controllo</a:t>
            </a:r>
            <a:r>
              <a:rPr lang="it-IT" sz="17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700" err="1">
                <a:latin typeface="Calibri"/>
                <a:ea typeface="Calibri"/>
                <a:cs typeface="Calibri"/>
                <a:sym typeface="Calibri"/>
              </a:rPr>
              <a:t>dei</a:t>
            </a:r>
            <a:r>
              <a:rPr lang="it-IT" sz="17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700" err="1">
                <a:latin typeface="Calibri"/>
                <a:ea typeface="Calibri"/>
                <a:cs typeface="Calibri"/>
                <a:sym typeface="Calibri"/>
              </a:rPr>
              <a:t>diritti</a:t>
            </a:r>
            <a:r>
              <a:rPr lang="it-IT" sz="1700">
                <a:latin typeface="Calibri"/>
                <a:ea typeface="Calibri"/>
                <a:cs typeface="Calibri"/>
                <a:sym typeface="Calibri"/>
              </a:rPr>
              <a:t> di accesso, standard di </a:t>
            </a:r>
            <a:r>
              <a:rPr lang="it-IT" sz="1700" err="1">
                <a:latin typeface="Calibri"/>
                <a:ea typeface="Calibri"/>
                <a:cs typeface="Calibri"/>
                <a:sym typeface="Calibri"/>
              </a:rPr>
              <a:t>gestinoe</a:t>
            </a:r>
            <a:r>
              <a:rPr lang="it-IT" sz="17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700" err="1">
                <a:latin typeface="Calibri"/>
                <a:ea typeface="Calibri"/>
                <a:cs typeface="Calibri"/>
                <a:sym typeface="Calibri"/>
              </a:rPr>
              <a:t>dei</a:t>
            </a:r>
            <a:r>
              <a:rPr lang="it-IT" sz="17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700" err="1">
                <a:latin typeface="Calibri"/>
                <a:ea typeface="Calibri"/>
                <a:cs typeface="Calibri"/>
                <a:sym typeface="Calibri"/>
              </a:rPr>
              <a:t>dati</a:t>
            </a:r>
            <a:endParaRPr lang="it-IT" sz="17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EF3875B-7B0E-A34A-B363-46E1B7CC8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Accelerazione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14ECDF3-C29B-4A4D-B7A0-E9B1052AF9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272" y="1675227"/>
            <a:ext cx="7675456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33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6" name="Rectangle 475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8" name="Freeform: Shape 477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0" name="Google Shape;470;p72"/>
          <p:cNvSpPr txBox="1"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  <a:prstGeom prst="rect">
            <a:avLst/>
          </a:prstGeom>
        </p:spPr>
        <p:txBody>
          <a:bodyPr spcFirstLastPara="1" vert="horz" lIns="121900" tIns="60933" rIns="121900" bIns="60933" rtlCol="0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000"/>
            </a:pPr>
            <a:r>
              <a:rPr lang="it-IT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4. Dati</a:t>
            </a:r>
          </a:p>
        </p:txBody>
      </p:sp>
      <p:sp>
        <p:nvSpPr>
          <p:cNvPr id="480" name="Arc 479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1" name="Google Shape;471;p72"/>
          <p:cNvSpPr txBox="1">
            <a:spLocks noGrp="1"/>
          </p:cNvSpPr>
          <p:nvPr>
            <p:ph type="body" idx="1"/>
          </p:nvPr>
        </p:nvSpPr>
        <p:spPr>
          <a:xfrm>
            <a:off x="4447308" y="591344"/>
            <a:ext cx="6906491" cy="5585619"/>
          </a:xfrm>
          <a:prstGeom prst="rect">
            <a:avLst/>
          </a:prstGeom>
        </p:spPr>
        <p:txBody>
          <a:bodyPr spcFirstLastPara="1" vert="horz" lIns="121900" tIns="60933" rIns="121900" bIns="60933" rtlCol="0" anchor="ctr" anchorCtr="0">
            <a:normAutofit/>
          </a:bodyPr>
          <a:lstStyle/>
          <a:p>
            <a:pPr marL="457189" indent="-457189">
              <a:spcBef>
                <a:spcPts val="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err="1">
                <a:latin typeface="Calibri"/>
                <a:ea typeface="Calibri"/>
                <a:cs typeface="Calibri"/>
                <a:sym typeface="Calibri"/>
              </a:rPr>
              <a:t>Mappare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" err="1">
                <a:latin typeface="Calibri"/>
                <a:ea typeface="Calibri"/>
                <a:cs typeface="Calibri"/>
                <a:sym typeface="Calibri"/>
              </a:rPr>
              <a:t>comprendere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dirty="0"/>
              <a:t>il ciclo dei dati</a:t>
            </a:r>
            <a:endParaRPr lang="it-IT">
              <a:latin typeface="Calibri"/>
              <a:ea typeface="Calibri"/>
              <a:cs typeface="Calibri"/>
              <a:sym typeface="Calibri"/>
            </a:endParaRPr>
          </a:p>
          <a:p>
            <a:pPr marL="457189" indent="-457189">
              <a:spcBef>
                <a:spcPts val="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Comprendere quali dati sono «esclusivi»</a:t>
            </a:r>
          </a:p>
          <a:p>
            <a:pPr marL="457189" indent="-457189">
              <a:spcBef>
                <a:spcPts val="64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Saper predire e prevedere</a:t>
            </a:r>
          </a:p>
          <a:p>
            <a:pPr marL="457189" indent="-457189">
              <a:spcBef>
                <a:spcPts val="64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 dirty="0"/>
              <a:t>Prendere decisioni basate sui dati</a:t>
            </a:r>
            <a:endParaRPr lang="it-IT">
              <a:latin typeface="Calibri"/>
              <a:ea typeface="Calibri"/>
              <a:cs typeface="Calibri"/>
              <a:sym typeface="Calibri"/>
            </a:endParaRPr>
          </a:p>
          <a:p>
            <a:pPr marL="457189" indent="-457189">
              <a:spcBef>
                <a:spcPts val="64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Diffondere i dati e renderli </a:t>
            </a:r>
            <a:r>
              <a:rPr lang="it-IT" dirty="0"/>
              <a:t>disponibili a tutta la organizzazione e filiera</a:t>
            </a:r>
            <a:endParaRPr lang="it-IT">
              <a:latin typeface="Calibri"/>
              <a:ea typeface="Calibri"/>
              <a:cs typeface="Calibri"/>
              <a:sym typeface="Calibri"/>
            </a:endParaRPr>
          </a:p>
          <a:p>
            <a:pPr marL="457189" indent="-253994">
              <a:spcBef>
                <a:spcPts val="640"/>
              </a:spcBef>
              <a:buClr>
                <a:schemeClr val="dk1"/>
              </a:buClr>
              <a:buSzPts val="2400"/>
              <a:buNone/>
            </a:pPr>
            <a:endParaRPr lang="it-IT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6" name="Rectangle 475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8" name="Freeform: Shape 477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0" name="Google Shape;470;p72"/>
          <p:cNvSpPr txBox="1"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  <a:prstGeom prst="rect">
            <a:avLst/>
          </a:prstGeom>
        </p:spPr>
        <p:txBody>
          <a:bodyPr spcFirstLastPara="1" vert="horz" lIns="121900" tIns="60933" rIns="121900" bIns="60933" rtlCol="0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000"/>
            </a:pPr>
            <a:r>
              <a:rPr lang="it-IT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5. Ecosistemi</a:t>
            </a:r>
          </a:p>
        </p:txBody>
      </p:sp>
      <p:sp>
        <p:nvSpPr>
          <p:cNvPr id="480" name="Arc 479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Google Shape;477;p73">
            <a:extLst>
              <a:ext uri="{FF2B5EF4-FFF2-40B4-BE49-F238E27FC236}">
                <a16:creationId xmlns:a16="http://schemas.microsoft.com/office/drawing/2014/main" id="{5582AC71-805D-0A87-FED9-65DFA3A71604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4781" y="1738217"/>
            <a:ext cx="6890385" cy="3803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03901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Rettangolo con due angoli in diagonale ritagliati 5"/>
          <p:cNvSpPr/>
          <p:nvPr/>
        </p:nvSpPr>
        <p:spPr>
          <a:xfrm>
            <a:off x="1216817" y="1971675"/>
            <a:ext cx="9758365" cy="2557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656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944" y="21600"/>
                </a:lnTo>
                <a:lnTo>
                  <a:pt x="0" y="18000"/>
                </a:lnTo>
                <a:lnTo>
                  <a:pt x="0" y="0"/>
                </a:lnTo>
                <a:close/>
              </a:path>
            </a:pathLst>
          </a:custGeom>
          <a:solidFill>
            <a:srgbClr val="DAE3F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3" name="Titolo 1"/>
          <p:cNvSpPr txBox="1">
            <a:spLocks noGrp="1"/>
          </p:cNvSpPr>
          <p:nvPr>
            <p:ph type="ctrTitle"/>
          </p:nvPr>
        </p:nvSpPr>
        <p:spPr>
          <a:xfrm>
            <a:off x="1526380" y="2274886"/>
            <a:ext cx="9144001" cy="2022476"/>
          </a:xfrm>
          <a:prstGeom prst="rect">
            <a:avLst/>
          </a:prstGeom>
        </p:spPr>
        <p:txBody>
          <a:bodyPr/>
          <a:lstStyle>
            <a:lvl1pPr algn="l">
              <a:defRPr sz="4400"/>
            </a:lvl1pPr>
          </a:lstStyle>
          <a:p>
            <a:r>
              <a:t>L’AI sta impattando pesantemente sul marketing stack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9" name="Rectangle 358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1" name="Rectangle 360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3" name="Immagine 4" descr="Immagin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354" name="Titolo 1"/>
          <p:cNvSpPr txBox="1">
            <a:spLocks noGrp="1"/>
          </p:cNvSpPr>
          <p:nvPr>
            <p:ph type="title"/>
          </p:nvPr>
        </p:nvSpPr>
        <p:spPr>
          <a:xfrm>
            <a:off x="661916" y="2852381"/>
            <a:ext cx="3161940" cy="26402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defTabSz="886968">
              <a:defRPr sz="5238" i="1"/>
            </a:lvl1pPr>
          </a:lstStyle>
          <a:p>
            <a:pPr defTabSz="914400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Poi arrivò…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Rectangle 362">
            <a:extLst>
              <a:ext uri="{FF2B5EF4-FFF2-40B4-BE49-F238E27FC236}">
                <a16:creationId xmlns:a16="http://schemas.microsoft.com/office/drawing/2014/main" id="{4845A0EE-C4C8-4AE1-B3C6-1261368AC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Titolo 1"/>
          <p:cNvSpPr txBox="1"/>
          <p:nvPr/>
        </p:nvSpPr>
        <p:spPr>
          <a:xfrm>
            <a:off x="6096000" y="639763"/>
            <a:ext cx="5459413" cy="156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t">
            <a:normAutofit/>
          </a:bodyPr>
          <a:lstStyle>
            <a:lvl1pPr>
              <a:lnSpc>
                <a:spcPct val="90000"/>
              </a:lnSpc>
              <a:defRPr sz="28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>
              <a:spcAft>
                <a:spcPts val="600"/>
              </a:spcAft>
            </a:pPr>
            <a:r>
              <a:t>È l’inizio di un cambiamento importante perché…</a:t>
            </a:r>
          </a:p>
        </p:txBody>
      </p:sp>
      <p:sp>
        <p:nvSpPr>
          <p:cNvPr id="358" name="CasellaDiTesto 5"/>
          <p:cNvSpPr txBox="1"/>
          <p:nvPr/>
        </p:nvSpPr>
        <p:spPr>
          <a:xfrm>
            <a:off x="6096000" y="2271713"/>
            <a:ext cx="5459413" cy="3946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t">
            <a:normAutofit/>
          </a:bodyPr>
          <a:lstStyle>
            <a:lvl1pPr>
              <a:defRPr sz="900">
                <a:solidFill>
                  <a:srgbClr val="767171"/>
                </a:solidFill>
              </a:defRPr>
            </a:lvl1pPr>
          </a:lstStyle>
          <a:p>
            <a:pPr>
              <a:spcAft>
                <a:spcPts val="600"/>
              </a:spcAft>
            </a:pPr>
            <a:r>
              <a:rPr sz="2800"/>
              <a:t>https://www.mckinsey.com/capabilities/mckinsey-digital/our-insights/what-every-ceo-should-know-about-generative-ai#/</a:t>
            </a:r>
          </a:p>
        </p:txBody>
      </p:sp>
      <p:sp>
        <p:nvSpPr>
          <p:cNvPr id="356" name="Titolo 1"/>
          <p:cNvSpPr txBox="1">
            <a:spLocks noGrp="1"/>
          </p:cNvSpPr>
          <p:nvPr>
            <p:ph type="title"/>
          </p:nvPr>
        </p:nvSpPr>
        <p:spPr>
          <a:xfrm>
            <a:off x="621629" y="640080"/>
            <a:ext cx="4225290" cy="5578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ChatGPT ha democratizzato l’AI in un modo mai visto prima raggiungendo 100 milioni di utenti in soli due mesi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egnaposto contenuto 2"/>
          <p:cNvSpPr txBox="1">
            <a:spLocks noGrp="1"/>
          </p:cNvSpPr>
          <p:nvPr>
            <p:ph type="body" sz="half" idx="1"/>
          </p:nvPr>
        </p:nvSpPr>
        <p:spPr>
          <a:xfrm>
            <a:off x="938408" y="948876"/>
            <a:ext cx="3773558" cy="4744089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200"/>
            </a:pPr>
            <a:r>
              <a:t>In un sondaggio condotto negli Stati Uniti nel marzo 2023, </a:t>
            </a:r>
            <a:r>
              <a:rPr b="1"/>
              <a:t>il 55% dei professionisti del marketing </a:t>
            </a:r>
            <a:r>
              <a:t>ha affermato di utilizzare </a:t>
            </a:r>
            <a:r>
              <a:rPr b="1"/>
              <a:t>ChatGPT</a:t>
            </a:r>
            <a:r>
              <a:t> per i propri scopi di marketing. </a:t>
            </a:r>
          </a:p>
        </p:txBody>
      </p:sp>
      <p:pic>
        <p:nvPicPr>
          <p:cNvPr id="361" name="Segnaposto contenuto 5" descr="Segnaposto contenuto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880" y="948876"/>
            <a:ext cx="6389347" cy="4744089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CasellaDiTesto 6"/>
          <p:cNvSpPr txBox="1"/>
          <p:nvPr/>
        </p:nvSpPr>
        <p:spPr>
          <a:xfrm>
            <a:off x="7046235" y="5909123"/>
            <a:ext cx="4430992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900">
                <a:solidFill>
                  <a:srgbClr val="767171"/>
                </a:solidFill>
              </a:defRPr>
            </a:lvl1pPr>
          </a:lstStyle>
          <a:p>
            <a:r>
              <a:t>https://www.statista.com/statistics/1386850/generative-ai-tools-marketing-purposes-usa/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itolo 1"/>
          <p:cNvSpPr txBox="1"/>
          <p:nvPr/>
        </p:nvSpPr>
        <p:spPr>
          <a:xfrm>
            <a:off x="838200" y="18759"/>
            <a:ext cx="10515600" cy="2273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28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È l’inizio di un cambiamento importante perché…</a:t>
            </a:r>
          </a:p>
        </p:txBody>
      </p:sp>
      <p:sp>
        <p:nvSpPr>
          <p:cNvPr id="365" name="CasellaDiTesto 3"/>
          <p:cNvSpPr txBox="1"/>
          <p:nvPr/>
        </p:nvSpPr>
        <p:spPr>
          <a:xfrm>
            <a:off x="6098382" y="5934759"/>
            <a:ext cx="6093618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900">
                <a:solidFill>
                  <a:srgbClr val="767171"/>
                </a:solidFill>
              </a:defRPr>
            </a:lvl1pPr>
          </a:lstStyle>
          <a:p>
            <a:r>
              <a:t>https://www.mckinsey.com/capabilities/mckinsey-digital/our-insights/what-every-ceo-should-know-about-generative-ai#/</a:t>
            </a:r>
          </a:p>
        </p:txBody>
      </p:sp>
      <p:pic>
        <p:nvPicPr>
          <p:cNvPr id="366" name="Immagine 12" descr="Immagin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9490" y="-31485"/>
            <a:ext cx="2373982" cy="2373982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FACILE"/>
          <p:cNvSpPr/>
          <p:nvPr/>
        </p:nvSpPr>
        <p:spPr>
          <a:xfrm>
            <a:off x="1054100" y="2247900"/>
            <a:ext cx="3202236" cy="2853482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3200"/>
            </a:lvl1pPr>
          </a:lstStyle>
          <a:p>
            <a:r>
              <a:t>FACILE</a:t>
            </a:r>
          </a:p>
        </p:txBody>
      </p:sp>
      <p:sp>
        <p:nvSpPr>
          <p:cNvPr id="368" name="MULTI - TASK"/>
          <p:cNvSpPr/>
          <p:nvPr/>
        </p:nvSpPr>
        <p:spPr>
          <a:xfrm>
            <a:off x="4572000" y="2247900"/>
            <a:ext cx="3202236" cy="2853482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3200"/>
            </a:lvl1pPr>
          </a:lstStyle>
          <a:p>
            <a:r>
              <a:t>MULTI - TASK</a:t>
            </a:r>
          </a:p>
        </p:txBody>
      </p:sp>
      <p:sp>
        <p:nvSpPr>
          <p:cNvPr id="369" name="SCALATO (E SCALABILE)"/>
          <p:cNvSpPr/>
          <p:nvPr/>
        </p:nvSpPr>
        <p:spPr>
          <a:xfrm>
            <a:off x="8089900" y="2247900"/>
            <a:ext cx="3202236" cy="2853482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3200"/>
            </a:lvl1pPr>
          </a:lstStyle>
          <a:p>
            <a:r>
              <a:t>SCALATO (E SCALABILE)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Titolo 1"/>
          <p:cNvSpPr txBox="1">
            <a:spLocks noGrp="1"/>
          </p:cNvSpPr>
          <p:nvPr>
            <p:ph type="title"/>
          </p:nvPr>
        </p:nvSpPr>
        <p:spPr>
          <a:xfrm>
            <a:off x="839786" y="457200"/>
            <a:ext cx="5845219" cy="160020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L’AI, nelle aziende, può…</a:t>
            </a:r>
          </a:p>
        </p:txBody>
      </p:sp>
      <p:sp>
        <p:nvSpPr>
          <p:cNvPr id="446" name="Segnaposto contenuto 2"/>
          <p:cNvSpPr txBox="1">
            <a:spLocks noGrp="1"/>
          </p:cNvSpPr>
          <p:nvPr>
            <p:ph type="body" sz="quarter" idx="1"/>
          </p:nvPr>
        </p:nvSpPr>
        <p:spPr>
          <a:xfrm>
            <a:off x="5253951" y="2257424"/>
            <a:ext cx="5475963" cy="2800351"/>
          </a:xfrm>
          <a:prstGeom prst="rect">
            <a:avLst/>
          </a:prstGeom>
        </p:spPr>
        <p:txBody>
          <a:bodyPr/>
          <a:lstStyle/>
          <a:p>
            <a:r>
              <a:t>Classificare</a:t>
            </a:r>
          </a:p>
          <a:p>
            <a:r>
              <a:t>Modificare e riassumere</a:t>
            </a:r>
          </a:p>
          <a:p>
            <a:r>
              <a:t>Facilitare </a:t>
            </a:r>
          </a:p>
          <a:p>
            <a:r>
              <a:t>Rispondere alle domande</a:t>
            </a:r>
          </a:p>
          <a:p>
            <a:r>
              <a:t>Creare nuovi contenuti</a:t>
            </a:r>
          </a:p>
        </p:txBody>
      </p:sp>
      <p:sp>
        <p:nvSpPr>
          <p:cNvPr id="447" name="Connettore 4 8"/>
          <p:cNvSpPr/>
          <p:nvPr/>
        </p:nvSpPr>
        <p:spPr>
          <a:xfrm>
            <a:off x="2644345" y="2409568"/>
            <a:ext cx="2125363" cy="1248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6350">
            <a:solidFill>
              <a:schemeClr val="accent1"/>
            </a:solidFill>
            <a:miter/>
            <a:headEnd type="triangle"/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Titolo 1"/>
          <p:cNvSpPr txBox="1">
            <a:spLocks noGrp="1"/>
          </p:cNvSpPr>
          <p:nvPr>
            <p:ph type="title"/>
          </p:nvPr>
        </p:nvSpPr>
        <p:spPr>
          <a:xfrm>
            <a:off x="839786" y="457200"/>
            <a:ext cx="5845219" cy="160020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L’AI, nelle aziende, può impattare su</a:t>
            </a:r>
          </a:p>
        </p:txBody>
      </p:sp>
      <p:sp>
        <p:nvSpPr>
          <p:cNvPr id="450" name="Connettore 4 8"/>
          <p:cNvSpPr/>
          <p:nvPr/>
        </p:nvSpPr>
        <p:spPr>
          <a:xfrm>
            <a:off x="2644345" y="2409568"/>
            <a:ext cx="2125363" cy="1248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6350">
            <a:solidFill>
              <a:schemeClr val="accent1"/>
            </a:solidFill>
            <a:miter/>
            <a:headEnd type="triangle"/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51" name="DESIGN E GRAFICA"/>
          <p:cNvSpPr/>
          <p:nvPr/>
        </p:nvSpPr>
        <p:spPr>
          <a:xfrm>
            <a:off x="4953000" y="1739900"/>
            <a:ext cx="4287540" cy="4009133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4000" b="1"/>
            </a:lvl1pPr>
          </a:lstStyle>
          <a:p>
            <a:r>
              <a:t>DESIGN E GRAFICA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39</a:t>
            </a:fld>
            <a:endParaRPr/>
          </a:p>
        </p:txBody>
      </p:sp>
      <p:sp>
        <p:nvSpPr>
          <p:cNvPr id="454" name="Logo creation"/>
          <p:cNvSpPr txBox="1">
            <a:spLocks noGrp="1"/>
          </p:cNvSpPr>
          <p:nvPr>
            <p:ph type="body" idx="30"/>
          </p:nvPr>
        </p:nvSpPr>
        <p:spPr>
          <a:xfrm>
            <a:off x="716200" y="520121"/>
            <a:ext cx="4846046" cy="571501"/>
          </a:xfrm>
          <a:prstGeom prst="rect">
            <a:avLst/>
          </a:prstGeom>
        </p:spPr>
        <p:txBody>
          <a:bodyPr wrap="square"/>
          <a:lstStyle/>
          <a:p>
            <a:r>
              <a:t>Logo creation</a:t>
            </a:r>
          </a:p>
        </p:txBody>
      </p:sp>
      <p:pic>
        <p:nvPicPr>
          <p:cNvPr id="455" name="Schermata 2023-02-16 alle 07.46.10.png" descr="Schermata 2023-02-16 alle 07.46.1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336187"/>
            <a:ext cx="10668000" cy="5549901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https://looka.com/"/>
          <p:cNvSpPr txBox="1"/>
          <p:nvPr/>
        </p:nvSpPr>
        <p:spPr>
          <a:xfrm>
            <a:off x="10010781" y="633380"/>
            <a:ext cx="1316839" cy="22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1219169">
              <a:defRPr sz="12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https://looka.com/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EB8BF47-0B5D-5A46-A96A-3B355B567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Accelerazione (2)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9B0D051-D282-8A46-B992-E6E5D47080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278" y="1675227"/>
            <a:ext cx="9819444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641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Titolo 1"/>
          <p:cNvSpPr txBox="1">
            <a:spLocks noGrp="1"/>
          </p:cNvSpPr>
          <p:nvPr>
            <p:ph type="title"/>
          </p:nvPr>
        </p:nvSpPr>
        <p:spPr>
          <a:xfrm>
            <a:off x="839786" y="457200"/>
            <a:ext cx="5845219" cy="160020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L’AI, nelle aziende, può impattare su</a:t>
            </a:r>
          </a:p>
        </p:txBody>
      </p:sp>
      <p:sp>
        <p:nvSpPr>
          <p:cNvPr id="459" name="Connettore 4 8"/>
          <p:cNvSpPr/>
          <p:nvPr/>
        </p:nvSpPr>
        <p:spPr>
          <a:xfrm>
            <a:off x="2644345" y="2409568"/>
            <a:ext cx="2125363" cy="1248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6350">
            <a:solidFill>
              <a:schemeClr val="accent1"/>
            </a:solidFill>
            <a:miter/>
            <a:headEnd type="triangle"/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60" name="BRIEF ALLE AGENZIE"/>
          <p:cNvSpPr/>
          <p:nvPr/>
        </p:nvSpPr>
        <p:spPr>
          <a:xfrm>
            <a:off x="4953000" y="1739900"/>
            <a:ext cx="4287540" cy="4009133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4000" b="1"/>
            </a:lvl1pPr>
          </a:lstStyle>
          <a:p>
            <a:r>
              <a:t>BRIEF ALLE AGENZIE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41</a:t>
            </a:fld>
            <a:endParaRPr/>
          </a:p>
        </p:txBody>
      </p:sp>
      <p:sp>
        <p:nvSpPr>
          <p:cNvPr id="463" name="https://www.trybriefly.com/"/>
          <p:cNvSpPr txBox="1"/>
          <p:nvPr/>
        </p:nvSpPr>
        <p:spPr>
          <a:xfrm>
            <a:off x="9717564" y="633380"/>
            <a:ext cx="1903274" cy="22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1219169">
              <a:defRPr sz="12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https://www.trybriefly.com/</a:t>
            </a:r>
          </a:p>
        </p:txBody>
      </p:sp>
      <p:pic>
        <p:nvPicPr>
          <p:cNvPr id="464" name="Schermata 2023-02-16 alle 07.47.29.png" descr="Schermata 2023-02-16 alle 07.47.29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529" y="1234120"/>
            <a:ext cx="10861592" cy="5612075"/>
          </a:xfrm>
          <a:prstGeom prst="rect">
            <a:avLst/>
          </a:prstGeom>
          <a:ln w="12700">
            <a:miter lim="400000"/>
          </a:ln>
        </p:spPr>
      </p:pic>
      <p:sp>
        <p:nvSpPr>
          <p:cNvPr id="465" name="Brief alle agenzie"/>
          <p:cNvSpPr txBox="1"/>
          <p:nvPr/>
        </p:nvSpPr>
        <p:spPr>
          <a:xfrm>
            <a:off x="716200" y="520121"/>
            <a:ext cx="484604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b">
            <a:spAutoFit/>
          </a:bodyPr>
          <a:lstStyle>
            <a:lvl1pPr defTabSz="292100">
              <a:lnSpc>
                <a:spcPct val="80000"/>
              </a:lnSpc>
              <a:defRPr sz="3400" b="1">
                <a:solidFill>
                  <a:srgbClr val="1A1A1A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Brief alle agenzie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Titolo 1"/>
          <p:cNvSpPr txBox="1">
            <a:spLocks noGrp="1"/>
          </p:cNvSpPr>
          <p:nvPr>
            <p:ph type="title"/>
          </p:nvPr>
        </p:nvSpPr>
        <p:spPr>
          <a:xfrm>
            <a:off x="839786" y="457200"/>
            <a:ext cx="5845219" cy="160020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L’AI, nelle aziende, può impattare su</a:t>
            </a:r>
          </a:p>
        </p:txBody>
      </p:sp>
      <p:sp>
        <p:nvSpPr>
          <p:cNvPr id="468" name="Connettore 4 8"/>
          <p:cNvSpPr/>
          <p:nvPr/>
        </p:nvSpPr>
        <p:spPr>
          <a:xfrm>
            <a:off x="2644345" y="2409568"/>
            <a:ext cx="2125363" cy="1248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6350">
            <a:solidFill>
              <a:schemeClr val="accent1"/>
            </a:solidFill>
            <a:miter/>
            <a:headEnd type="triangle"/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69" name="PROJECT MANAGEMENT"/>
          <p:cNvSpPr/>
          <p:nvPr/>
        </p:nvSpPr>
        <p:spPr>
          <a:xfrm>
            <a:off x="4953000" y="1739900"/>
            <a:ext cx="4287540" cy="4009133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4000" b="1"/>
            </a:lvl1pPr>
          </a:lstStyle>
          <a:p>
            <a:r>
              <a:t>PROJECT MANAGEMENT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43</a:t>
            </a:fld>
            <a:endParaRPr/>
          </a:p>
        </p:txBody>
      </p:sp>
      <p:sp>
        <p:nvSpPr>
          <p:cNvPr id="472" name="Meeting minutes"/>
          <p:cNvSpPr txBox="1">
            <a:spLocks noGrp="1"/>
          </p:cNvSpPr>
          <p:nvPr>
            <p:ph type="body" idx="30"/>
          </p:nvPr>
        </p:nvSpPr>
        <p:spPr>
          <a:xfrm>
            <a:off x="716200" y="520121"/>
            <a:ext cx="4846046" cy="571501"/>
          </a:xfrm>
          <a:prstGeom prst="rect">
            <a:avLst/>
          </a:prstGeom>
        </p:spPr>
        <p:txBody>
          <a:bodyPr wrap="square"/>
          <a:lstStyle/>
          <a:p>
            <a:r>
              <a:t>Meeting minutes</a:t>
            </a:r>
          </a:p>
        </p:txBody>
      </p:sp>
      <p:sp>
        <p:nvSpPr>
          <p:cNvPr id="473" name="https://otter.ai/"/>
          <p:cNvSpPr txBox="1"/>
          <p:nvPr/>
        </p:nvSpPr>
        <p:spPr>
          <a:xfrm>
            <a:off x="10136435" y="633380"/>
            <a:ext cx="1065531" cy="22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1219169">
              <a:defRPr sz="12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https://otter.ai/</a:t>
            </a:r>
          </a:p>
        </p:txBody>
      </p:sp>
      <p:pic>
        <p:nvPicPr>
          <p:cNvPr id="474" name="Schermata 2023-02-16 alle 07.48.21.png" descr="Schermata 2023-02-16 alle 07.48.2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550" y="1210989"/>
            <a:ext cx="11108900" cy="5731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44</a:t>
            </a:fld>
            <a:endParaRPr/>
          </a:p>
        </p:txBody>
      </p:sp>
      <p:sp>
        <p:nvSpPr>
          <p:cNvPr id="477" name="Meeting analytics"/>
          <p:cNvSpPr txBox="1">
            <a:spLocks noGrp="1"/>
          </p:cNvSpPr>
          <p:nvPr>
            <p:ph type="body" idx="30"/>
          </p:nvPr>
        </p:nvSpPr>
        <p:spPr>
          <a:xfrm>
            <a:off x="716200" y="520121"/>
            <a:ext cx="4846046" cy="571501"/>
          </a:xfrm>
          <a:prstGeom prst="rect">
            <a:avLst/>
          </a:prstGeom>
        </p:spPr>
        <p:txBody>
          <a:bodyPr wrap="square"/>
          <a:lstStyle/>
          <a:p>
            <a:r>
              <a:t>Meeting analytics</a:t>
            </a:r>
          </a:p>
        </p:txBody>
      </p:sp>
      <p:sp>
        <p:nvSpPr>
          <p:cNvPr id="478" name="https://www.getflair.ai/"/>
          <p:cNvSpPr txBox="1"/>
          <p:nvPr/>
        </p:nvSpPr>
        <p:spPr>
          <a:xfrm>
            <a:off x="9872859" y="633380"/>
            <a:ext cx="1592683" cy="22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1219169">
              <a:defRPr sz="12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https://www.getflair.ai/</a:t>
            </a:r>
          </a:p>
        </p:txBody>
      </p:sp>
      <p:pic>
        <p:nvPicPr>
          <p:cNvPr id="479" name="Schermata 2023-02-16 alle 07.49.34.png" descr="Schermata 2023-02-16 alle 07.49.3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591" y="1145559"/>
            <a:ext cx="10522818" cy="58436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Titolo 1"/>
          <p:cNvSpPr txBox="1">
            <a:spLocks noGrp="1"/>
          </p:cNvSpPr>
          <p:nvPr>
            <p:ph type="title"/>
          </p:nvPr>
        </p:nvSpPr>
        <p:spPr>
          <a:xfrm>
            <a:off x="839786" y="457200"/>
            <a:ext cx="5845219" cy="160020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L’AI, nelle aziende, può impattare su</a:t>
            </a:r>
          </a:p>
        </p:txBody>
      </p:sp>
      <p:sp>
        <p:nvSpPr>
          <p:cNvPr id="482" name="Connettore 4 8"/>
          <p:cNvSpPr/>
          <p:nvPr/>
        </p:nvSpPr>
        <p:spPr>
          <a:xfrm>
            <a:off x="2644345" y="2409568"/>
            <a:ext cx="2125363" cy="1248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6350">
            <a:solidFill>
              <a:schemeClr val="accent1"/>
            </a:solidFill>
            <a:miter/>
            <a:headEnd type="triangle"/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83" name="WEB DESIGN"/>
          <p:cNvSpPr/>
          <p:nvPr/>
        </p:nvSpPr>
        <p:spPr>
          <a:xfrm>
            <a:off x="4953000" y="1739900"/>
            <a:ext cx="4287540" cy="4009133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4000" b="1"/>
            </a:lvl1pPr>
          </a:lstStyle>
          <a:p>
            <a:r>
              <a:t>WEB DESIGN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46</a:t>
            </a:fld>
            <a:endParaRPr/>
          </a:p>
        </p:txBody>
      </p:sp>
      <p:sp>
        <p:nvSpPr>
          <p:cNvPr id="486" name="Internal Search"/>
          <p:cNvSpPr txBox="1">
            <a:spLocks noGrp="1"/>
          </p:cNvSpPr>
          <p:nvPr>
            <p:ph type="body" idx="30"/>
          </p:nvPr>
        </p:nvSpPr>
        <p:spPr>
          <a:xfrm>
            <a:off x="716200" y="520121"/>
            <a:ext cx="4846046" cy="571501"/>
          </a:xfrm>
          <a:prstGeom prst="rect">
            <a:avLst/>
          </a:prstGeom>
        </p:spPr>
        <p:txBody>
          <a:bodyPr wrap="square"/>
          <a:lstStyle/>
          <a:p>
            <a:r>
              <a:t>Internal Search</a:t>
            </a:r>
          </a:p>
        </p:txBody>
      </p:sp>
      <p:sp>
        <p:nvSpPr>
          <p:cNvPr id="487" name="https://www.lucy.ai/"/>
          <p:cNvSpPr txBox="1"/>
          <p:nvPr/>
        </p:nvSpPr>
        <p:spPr>
          <a:xfrm>
            <a:off x="9964528" y="633380"/>
            <a:ext cx="1409345" cy="22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1219169">
              <a:defRPr sz="12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https://www.lucy.ai/</a:t>
            </a:r>
          </a:p>
        </p:txBody>
      </p:sp>
      <p:pic>
        <p:nvPicPr>
          <p:cNvPr id="488" name="Schermata 2023-02-16 alle 07.50.38.png" descr="Schermata 2023-02-16 alle 07.50.38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8900" y="1373461"/>
            <a:ext cx="9474200" cy="5283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47</a:t>
            </a:fld>
            <a:endParaRPr/>
          </a:p>
        </p:txBody>
      </p:sp>
      <p:sp>
        <p:nvSpPr>
          <p:cNvPr id="491" name="Landing Page Creation"/>
          <p:cNvSpPr txBox="1">
            <a:spLocks noGrp="1"/>
          </p:cNvSpPr>
          <p:nvPr>
            <p:ph type="body" idx="30"/>
          </p:nvPr>
        </p:nvSpPr>
        <p:spPr>
          <a:xfrm>
            <a:off x="716200" y="520121"/>
            <a:ext cx="4846046" cy="571501"/>
          </a:xfrm>
          <a:prstGeom prst="rect">
            <a:avLst/>
          </a:prstGeom>
        </p:spPr>
        <p:txBody>
          <a:bodyPr wrap="square"/>
          <a:lstStyle/>
          <a:p>
            <a:r>
              <a:t>Landing Page Creation</a:t>
            </a:r>
          </a:p>
        </p:txBody>
      </p:sp>
      <p:sp>
        <p:nvSpPr>
          <p:cNvPr id="492" name="https://unbounce.com/"/>
          <p:cNvSpPr txBox="1"/>
          <p:nvPr/>
        </p:nvSpPr>
        <p:spPr>
          <a:xfrm>
            <a:off x="9182880" y="633380"/>
            <a:ext cx="1627582" cy="22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1219169">
              <a:defRPr sz="12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https://unbounce.com/</a:t>
            </a:r>
          </a:p>
        </p:txBody>
      </p:sp>
      <p:pic>
        <p:nvPicPr>
          <p:cNvPr id="493" name="Schermata 2023-02-16 alle 08.27.30.png" descr="Schermata 2023-02-16 alle 08.27.3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6315" y="1280591"/>
            <a:ext cx="9399370" cy="5595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olo 1"/>
          <p:cNvSpPr txBox="1">
            <a:spLocks noGrp="1"/>
          </p:cNvSpPr>
          <p:nvPr>
            <p:ph type="title"/>
          </p:nvPr>
        </p:nvSpPr>
        <p:spPr>
          <a:xfrm>
            <a:off x="839786" y="457200"/>
            <a:ext cx="5845219" cy="160020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L’AI, nelle aziende, può impattare su</a:t>
            </a:r>
          </a:p>
        </p:txBody>
      </p:sp>
      <p:sp>
        <p:nvSpPr>
          <p:cNvPr id="496" name="Connettore 4 8"/>
          <p:cNvSpPr/>
          <p:nvPr/>
        </p:nvSpPr>
        <p:spPr>
          <a:xfrm>
            <a:off x="2644345" y="2409568"/>
            <a:ext cx="2125363" cy="1248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6350">
            <a:solidFill>
              <a:schemeClr val="accent1"/>
            </a:solidFill>
            <a:miter/>
            <a:headEnd type="triangle"/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7" name="FORMAZIONE"/>
          <p:cNvSpPr/>
          <p:nvPr/>
        </p:nvSpPr>
        <p:spPr>
          <a:xfrm>
            <a:off x="4953000" y="1739900"/>
            <a:ext cx="4287540" cy="4009133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4000" b="1"/>
            </a:lvl1pPr>
          </a:lstStyle>
          <a:p>
            <a:r>
              <a:t>FORMAZIONE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49</a:t>
            </a:fld>
            <a:endParaRPr/>
          </a:p>
        </p:txBody>
      </p:sp>
      <p:sp>
        <p:nvSpPr>
          <p:cNvPr id="500" name="Training Videos"/>
          <p:cNvSpPr txBox="1">
            <a:spLocks noGrp="1"/>
          </p:cNvSpPr>
          <p:nvPr>
            <p:ph type="body" idx="30"/>
          </p:nvPr>
        </p:nvSpPr>
        <p:spPr>
          <a:xfrm>
            <a:off x="716200" y="520121"/>
            <a:ext cx="4846046" cy="571501"/>
          </a:xfrm>
          <a:prstGeom prst="rect">
            <a:avLst/>
          </a:prstGeom>
        </p:spPr>
        <p:txBody>
          <a:bodyPr wrap="square"/>
          <a:lstStyle/>
          <a:p>
            <a:r>
              <a:t>Training Videos</a:t>
            </a:r>
          </a:p>
        </p:txBody>
      </p:sp>
      <p:sp>
        <p:nvSpPr>
          <p:cNvPr id="501" name="https://www.synthesia.io/learning-and-development"/>
          <p:cNvSpPr txBox="1"/>
          <p:nvPr/>
        </p:nvSpPr>
        <p:spPr>
          <a:xfrm>
            <a:off x="8198148" y="633380"/>
            <a:ext cx="3597047" cy="22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1219169">
              <a:defRPr sz="12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https://www.synthesia.io/learning-and-development</a:t>
            </a:r>
          </a:p>
        </p:txBody>
      </p:sp>
      <p:pic>
        <p:nvPicPr>
          <p:cNvPr id="502" name="Schermata 2023-02-16 alle 07.51.32.png" descr="Schermata 2023-02-16 alle 07.51.3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586" y="1331474"/>
            <a:ext cx="10418828" cy="5520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4D7DA6-2D12-E5D4-9E0C-71D09AF10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173" y="1144769"/>
            <a:ext cx="3340962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Il contesto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8D484DB-6265-6D19-6379-D6EDB90CFE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7088" y="-8"/>
            <a:ext cx="4301214" cy="413606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48AE2BE-B56B-368F-05DC-EDFDD3A782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8606609" y="8"/>
            <a:ext cx="3585399" cy="320711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146E1CD-0956-1837-D5B6-F3A66CC631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7088" y="4233471"/>
            <a:ext cx="4301214" cy="262453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5E4CB9B-6355-ECF9-6C5E-964E3B2EB4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8606609" y="3310128"/>
            <a:ext cx="3585399" cy="35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7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Titolo 1"/>
          <p:cNvSpPr txBox="1">
            <a:spLocks noGrp="1"/>
          </p:cNvSpPr>
          <p:nvPr>
            <p:ph type="title"/>
          </p:nvPr>
        </p:nvSpPr>
        <p:spPr>
          <a:xfrm>
            <a:off x="839786" y="457200"/>
            <a:ext cx="5845219" cy="160020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L’AI, nelle aziende, può impattare su</a:t>
            </a:r>
          </a:p>
        </p:txBody>
      </p:sp>
      <p:sp>
        <p:nvSpPr>
          <p:cNvPr id="505" name="Connettore 4 8"/>
          <p:cNvSpPr/>
          <p:nvPr/>
        </p:nvSpPr>
        <p:spPr>
          <a:xfrm>
            <a:off x="2644345" y="2409568"/>
            <a:ext cx="2125363" cy="1248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6350">
            <a:solidFill>
              <a:schemeClr val="accent1"/>
            </a:solidFill>
            <a:miter/>
            <a:headEnd type="triangle"/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06" name="SCRITTURA"/>
          <p:cNvSpPr/>
          <p:nvPr/>
        </p:nvSpPr>
        <p:spPr>
          <a:xfrm>
            <a:off x="4953000" y="1739900"/>
            <a:ext cx="4287540" cy="4009133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4000" b="1"/>
            </a:lvl1pPr>
          </a:lstStyle>
          <a:p>
            <a:r>
              <a:t>SCRITTURA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51</a:t>
            </a:fld>
            <a:endParaRPr/>
          </a:p>
        </p:txBody>
      </p:sp>
      <p:sp>
        <p:nvSpPr>
          <p:cNvPr id="509" name="Copywriting"/>
          <p:cNvSpPr txBox="1">
            <a:spLocks noGrp="1"/>
          </p:cNvSpPr>
          <p:nvPr>
            <p:ph type="body" idx="30"/>
          </p:nvPr>
        </p:nvSpPr>
        <p:spPr>
          <a:xfrm>
            <a:off x="716200" y="520121"/>
            <a:ext cx="4846046" cy="571501"/>
          </a:xfrm>
          <a:prstGeom prst="rect">
            <a:avLst/>
          </a:prstGeom>
        </p:spPr>
        <p:txBody>
          <a:bodyPr wrap="square"/>
          <a:lstStyle/>
          <a:p>
            <a:r>
              <a:t>Copywriting</a:t>
            </a:r>
          </a:p>
        </p:txBody>
      </p:sp>
      <p:sp>
        <p:nvSpPr>
          <p:cNvPr id="510" name="https://copymatic.ai/"/>
          <p:cNvSpPr txBox="1"/>
          <p:nvPr/>
        </p:nvSpPr>
        <p:spPr>
          <a:xfrm>
            <a:off x="9259233" y="633380"/>
            <a:ext cx="1474877" cy="22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1219169">
              <a:defRPr sz="12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https://copymatic.ai/</a:t>
            </a:r>
          </a:p>
        </p:txBody>
      </p:sp>
      <p:pic>
        <p:nvPicPr>
          <p:cNvPr id="511" name="Schermata 2023-02-16 alle 07.57.55.png" descr="Schermata 2023-02-16 alle 07.57.55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518" y="1261548"/>
            <a:ext cx="10473169" cy="5812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Titolo 1"/>
          <p:cNvSpPr txBox="1">
            <a:spLocks noGrp="1"/>
          </p:cNvSpPr>
          <p:nvPr>
            <p:ph type="title"/>
          </p:nvPr>
        </p:nvSpPr>
        <p:spPr>
          <a:xfrm>
            <a:off x="839786" y="457200"/>
            <a:ext cx="5845219" cy="160020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L’AI, nelle aziende, può impattare su</a:t>
            </a:r>
          </a:p>
        </p:txBody>
      </p:sp>
      <p:sp>
        <p:nvSpPr>
          <p:cNvPr id="514" name="Connettore 4 8"/>
          <p:cNvSpPr/>
          <p:nvPr/>
        </p:nvSpPr>
        <p:spPr>
          <a:xfrm>
            <a:off x="2644345" y="2409568"/>
            <a:ext cx="2125363" cy="1248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6350">
            <a:solidFill>
              <a:schemeClr val="accent1"/>
            </a:solidFill>
            <a:miter/>
            <a:headEnd type="triangle"/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15" name="VIDEO"/>
          <p:cNvSpPr/>
          <p:nvPr/>
        </p:nvSpPr>
        <p:spPr>
          <a:xfrm>
            <a:off x="4953000" y="1739900"/>
            <a:ext cx="4287540" cy="4009133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4000" b="1"/>
            </a:lvl1pPr>
          </a:lstStyle>
          <a:p>
            <a:r>
              <a:t>VIDEO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53</a:t>
            </a:fld>
            <a:endParaRPr/>
          </a:p>
        </p:txBody>
      </p:sp>
      <p:sp>
        <p:nvSpPr>
          <p:cNvPr id="518" name="Motion Capture"/>
          <p:cNvSpPr txBox="1">
            <a:spLocks noGrp="1"/>
          </p:cNvSpPr>
          <p:nvPr>
            <p:ph type="body" idx="30"/>
          </p:nvPr>
        </p:nvSpPr>
        <p:spPr>
          <a:xfrm>
            <a:off x="716200" y="520121"/>
            <a:ext cx="4846046" cy="571501"/>
          </a:xfrm>
          <a:prstGeom prst="rect">
            <a:avLst/>
          </a:prstGeom>
        </p:spPr>
        <p:txBody>
          <a:bodyPr wrap="square"/>
          <a:lstStyle/>
          <a:p>
            <a:r>
              <a:t>Motion Capture</a:t>
            </a:r>
          </a:p>
        </p:txBody>
      </p:sp>
      <p:sp>
        <p:nvSpPr>
          <p:cNvPr id="519" name="https://www.move.ai/"/>
          <p:cNvSpPr txBox="1"/>
          <p:nvPr/>
        </p:nvSpPr>
        <p:spPr>
          <a:xfrm>
            <a:off x="9236906" y="633380"/>
            <a:ext cx="1519530" cy="22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1219169">
              <a:defRPr sz="12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https://www.move.ai/</a:t>
            </a:r>
          </a:p>
        </p:txBody>
      </p:sp>
      <p:pic>
        <p:nvPicPr>
          <p:cNvPr id="520" name="Schermata 2023-02-16 alle 07.58.50.png" descr="Schermata 2023-02-16 alle 07.58.5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187" y="1159745"/>
            <a:ext cx="11050066" cy="57000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54</a:t>
            </a:fld>
            <a:endParaRPr/>
          </a:p>
        </p:txBody>
      </p:sp>
      <p:sp>
        <p:nvSpPr>
          <p:cNvPr id="523" name="Soundtrack Creation"/>
          <p:cNvSpPr txBox="1">
            <a:spLocks noGrp="1"/>
          </p:cNvSpPr>
          <p:nvPr>
            <p:ph type="body" idx="30"/>
          </p:nvPr>
        </p:nvSpPr>
        <p:spPr>
          <a:xfrm>
            <a:off x="716200" y="520121"/>
            <a:ext cx="4846046" cy="571501"/>
          </a:xfrm>
          <a:prstGeom prst="rect">
            <a:avLst/>
          </a:prstGeom>
        </p:spPr>
        <p:txBody>
          <a:bodyPr wrap="square"/>
          <a:lstStyle/>
          <a:p>
            <a:r>
              <a:t>Soundtrack Creation</a:t>
            </a:r>
          </a:p>
        </p:txBody>
      </p:sp>
      <p:sp>
        <p:nvSpPr>
          <p:cNvPr id="524" name="https://www.beatoven.ai/"/>
          <p:cNvSpPr txBox="1"/>
          <p:nvPr/>
        </p:nvSpPr>
        <p:spPr>
          <a:xfrm>
            <a:off x="9108509" y="633380"/>
            <a:ext cx="1776325" cy="22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1219169">
              <a:defRPr sz="12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https://www.beatoven.ai/</a:t>
            </a:r>
          </a:p>
        </p:txBody>
      </p:sp>
      <p:pic>
        <p:nvPicPr>
          <p:cNvPr id="525" name="Schermata 2023-02-16 alle 08.09.12.png" descr="Schermata 2023-02-16 alle 08.09.1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354" y="1323562"/>
            <a:ext cx="10975292" cy="53878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55</a:t>
            </a:fld>
            <a:endParaRPr/>
          </a:p>
        </p:txBody>
      </p:sp>
      <p:sp>
        <p:nvSpPr>
          <p:cNvPr id="528" name="Podcast Editing"/>
          <p:cNvSpPr txBox="1">
            <a:spLocks noGrp="1"/>
          </p:cNvSpPr>
          <p:nvPr>
            <p:ph type="body" idx="30"/>
          </p:nvPr>
        </p:nvSpPr>
        <p:spPr>
          <a:xfrm>
            <a:off x="716200" y="520121"/>
            <a:ext cx="4846046" cy="571501"/>
          </a:xfrm>
          <a:prstGeom prst="rect">
            <a:avLst/>
          </a:prstGeom>
        </p:spPr>
        <p:txBody>
          <a:bodyPr wrap="square"/>
          <a:lstStyle/>
          <a:p>
            <a:r>
              <a:t>Podcast Editing</a:t>
            </a:r>
          </a:p>
        </p:txBody>
      </p:sp>
      <p:sp>
        <p:nvSpPr>
          <p:cNvPr id="529" name="https://cleanvoice.ai/"/>
          <p:cNvSpPr txBox="1"/>
          <p:nvPr/>
        </p:nvSpPr>
        <p:spPr>
          <a:xfrm>
            <a:off x="9252298" y="633380"/>
            <a:ext cx="1488746" cy="22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1219169">
              <a:defRPr sz="12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https://cleanvoice.ai/</a:t>
            </a:r>
          </a:p>
        </p:txBody>
      </p:sp>
      <p:pic>
        <p:nvPicPr>
          <p:cNvPr id="530" name="Schermata 2023-02-16 alle 08.12.03.png" descr="Schermata 2023-02-16 alle 08.12.0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60" y="1252556"/>
            <a:ext cx="10141248" cy="54902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Titolo 1"/>
          <p:cNvSpPr txBox="1">
            <a:spLocks noGrp="1"/>
          </p:cNvSpPr>
          <p:nvPr>
            <p:ph type="title"/>
          </p:nvPr>
        </p:nvSpPr>
        <p:spPr>
          <a:xfrm>
            <a:off x="839786" y="457200"/>
            <a:ext cx="5845219" cy="160020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L’AI, nelle aziende, può impattare su</a:t>
            </a:r>
          </a:p>
        </p:txBody>
      </p:sp>
      <p:sp>
        <p:nvSpPr>
          <p:cNvPr id="533" name="Connettore 4 8"/>
          <p:cNvSpPr/>
          <p:nvPr/>
        </p:nvSpPr>
        <p:spPr>
          <a:xfrm>
            <a:off x="2644345" y="2409568"/>
            <a:ext cx="2125363" cy="1248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6350">
            <a:solidFill>
              <a:schemeClr val="accent1"/>
            </a:solidFill>
            <a:miter/>
            <a:headEnd type="triangle"/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34" name="ADVERTISING"/>
          <p:cNvSpPr/>
          <p:nvPr/>
        </p:nvSpPr>
        <p:spPr>
          <a:xfrm>
            <a:off x="4953000" y="1739900"/>
            <a:ext cx="4287540" cy="4009133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4000" b="1"/>
            </a:lvl1pPr>
          </a:lstStyle>
          <a:p>
            <a:r>
              <a:t>ADVERTISING</a:t>
            </a: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57</a:t>
            </a:fld>
            <a:endParaRPr/>
          </a:p>
        </p:txBody>
      </p:sp>
      <p:sp>
        <p:nvSpPr>
          <p:cNvPr id="537" name="Optimize Creative"/>
          <p:cNvSpPr txBox="1">
            <a:spLocks noGrp="1"/>
          </p:cNvSpPr>
          <p:nvPr>
            <p:ph type="body" idx="30"/>
          </p:nvPr>
        </p:nvSpPr>
        <p:spPr>
          <a:xfrm>
            <a:off x="716200" y="520121"/>
            <a:ext cx="4846046" cy="571501"/>
          </a:xfrm>
          <a:prstGeom prst="rect">
            <a:avLst/>
          </a:prstGeom>
        </p:spPr>
        <p:txBody>
          <a:bodyPr wrap="square"/>
          <a:lstStyle/>
          <a:p>
            <a:r>
              <a:t>Optimize Creative</a:t>
            </a:r>
          </a:p>
        </p:txBody>
      </p:sp>
      <p:sp>
        <p:nvSpPr>
          <p:cNvPr id="538" name="https://www.memorable.io/"/>
          <p:cNvSpPr txBox="1"/>
          <p:nvPr/>
        </p:nvSpPr>
        <p:spPr>
          <a:xfrm>
            <a:off x="9037872" y="633380"/>
            <a:ext cx="1917599" cy="22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1219169">
              <a:defRPr sz="12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https://www.memorable.io/</a:t>
            </a:r>
          </a:p>
        </p:txBody>
      </p:sp>
      <p:pic>
        <p:nvPicPr>
          <p:cNvPr id="539" name="Schermata 2023-02-16 alle 07.59.58.png" descr="Schermata 2023-02-16 alle 07.59.58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55" y="1305630"/>
            <a:ext cx="11198283" cy="56095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58</a:t>
            </a:fld>
            <a:endParaRPr/>
          </a:p>
        </p:txBody>
      </p:sp>
      <p:sp>
        <p:nvSpPr>
          <p:cNvPr id="542" name="Social Ads"/>
          <p:cNvSpPr txBox="1">
            <a:spLocks noGrp="1"/>
          </p:cNvSpPr>
          <p:nvPr>
            <p:ph type="body" idx="30"/>
          </p:nvPr>
        </p:nvSpPr>
        <p:spPr>
          <a:xfrm>
            <a:off x="716200" y="520121"/>
            <a:ext cx="4846046" cy="571501"/>
          </a:xfrm>
          <a:prstGeom prst="rect">
            <a:avLst/>
          </a:prstGeom>
        </p:spPr>
        <p:txBody>
          <a:bodyPr wrap="square"/>
          <a:lstStyle/>
          <a:p>
            <a:r>
              <a:t>Social Ads</a:t>
            </a:r>
          </a:p>
        </p:txBody>
      </p:sp>
      <p:sp>
        <p:nvSpPr>
          <p:cNvPr id="543" name="https://www.trypencil.com/"/>
          <p:cNvSpPr txBox="1"/>
          <p:nvPr/>
        </p:nvSpPr>
        <p:spPr>
          <a:xfrm>
            <a:off x="9042139" y="633380"/>
            <a:ext cx="1909065" cy="22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1219169">
              <a:defRPr sz="12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https://www.trypencil.com/</a:t>
            </a:r>
          </a:p>
        </p:txBody>
      </p:sp>
      <p:pic>
        <p:nvPicPr>
          <p:cNvPr id="544" name="Schermata 2023-02-16 alle 08.08.00.png" descr="Schermata 2023-02-16 alle 08.08.0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25" y="1741138"/>
            <a:ext cx="11591302" cy="45746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Titolo 1"/>
          <p:cNvSpPr txBox="1">
            <a:spLocks noGrp="1"/>
          </p:cNvSpPr>
          <p:nvPr>
            <p:ph type="title"/>
          </p:nvPr>
        </p:nvSpPr>
        <p:spPr>
          <a:xfrm>
            <a:off x="839786" y="457200"/>
            <a:ext cx="5845219" cy="160020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L’AI, nelle aziende, può impattare su</a:t>
            </a:r>
          </a:p>
        </p:txBody>
      </p:sp>
      <p:sp>
        <p:nvSpPr>
          <p:cNvPr id="547" name="Connettore 4 8"/>
          <p:cNvSpPr/>
          <p:nvPr/>
        </p:nvSpPr>
        <p:spPr>
          <a:xfrm>
            <a:off x="2644345" y="2409568"/>
            <a:ext cx="2125363" cy="1248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6350">
            <a:solidFill>
              <a:schemeClr val="accent1"/>
            </a:solidFill>
            <a:miter/>
            <a:headEnd type="triangle"/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48" name="PIANO EDITORIALE"/>
          <p:cNvSpPr/>
          <p:nvPr/>
        </p:nvSpPr>
        <p:spPr>
          <a:xfrm>
            <a:off x="4953000" y="1739900"/>
            <a:ext cx="4287540" cy="4009133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4000" b="1"/>
            </a:lvl1pPr>
          </a:lstStyle>
          <a:p>
            <a:r>
              <a:t>PIANO EDITORIALE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2B332AF-5CC4-9252-93C9-3775A270A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Gli influencer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448C1A9-011D-95C3-87A0-EB9AE5FE2D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962" y="1675227"/>
            <a:ext cx="8616075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702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60</a:t>
            </a:fld>
            <a:endParaRPr/>
          </a:p>
        </p:txBody>
      </p:sp>
      <p:sp>
        <p:nvSpPr>
          <p:cNvPr id="551" name="Social Content"/>
          <p:cNvSpPr txBox="1">
            <a:spLocks noGrp="1"/>
          </p:cNvSpPr>
          <p:nvPr>
            <p:ph type="body" idx="30"/>
          </p:nvPr>
        </p:nvSpPr>
        <p:spPr>
          <a:xfrm>
            <a:off x="716200" y="520121"/>
            <a:ext cx="4846046" cy="571501"/>
          </a:xfrm>
          <a:prstGeom prst="rect">
            <a:avLst/>
          </a:prstGeom>
        </p:spPr>
        <p:txBody>
          <a:bodyPr wrap="square"/>
          <a:lstStyle/>
          <a:p>
            <a:r>
              <a:t>Social Content</a:t>
            </a:r>
          </a:p>
        </p:txBody>
      </p:sp>
      <p:sp>
        <p:nvSpPr>
          <p:cNvPr id="552" name="https://www.ocoya.com/"/>
          <p:cNvSpPr txBox="1"/>
          <p:nvPr/>
        </p:nvSpPr>
        <p:spPr>
          <a:xfrm>
            <a:off x="9125425" y="633380"/>
            <a:ext cx="1742492" cy="22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1219169">
              <a:defRPr sz="12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https://www.ocoya.com/</a:t>
            </a:r>
          </a:p>
        </p:txBody>
      </p:sp>
      <p:pic>
        <p:nvPicPr>
          <p:cNvPr id="553" name="Schermata 2023-02-16 alle 08.11.05.png" descr="Schermata 2023-02-16 alle 08.11.05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008" y="1238167"/>
            <a:ext cx="10000080" cy="56358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Titolo 1"/>
          <p:cNvSpPr txBox="1">
            <a:spLocks noGrp="1"/>
          </p:cNvSpPr>
          <p:nvPr>
            <p:ph type="title"/>
          </p:nvPr>
        </p:nvSpPr>
        <p:spPr>
          <a:xfrm>
            <a:off x="839786" y="457200"/>
            <a:ext cx="5845219" cy="160020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L’AI, nelle aziende, può impattare su</a:t>
            </a:r>
          </a:p>
        </p:txBody>
      </p:sp>
      <p:sp>
        <p:nvSpPr>
          <p:cNvPr id="556" name="Connettore 4 8"/>
          <p:cNvSpPr/>
          <p:nvPr/>
        </p:nvSpPr>
        <p:spPr>
          <a:xfrm>
            <a:off x="2644345" y="2409568"/>
            <a:ext cx="2125363" cy="1248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6350">
            <a:solidFill>
              <a:schemeClr val="accent1"/>
            </a:solidFill>
            <a:miter/>
            <a:headEnd type="triangle"/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57" name="VENDITE"/>
          <p:cNvSpPr/>
          <p:nvPr/>
        </p:nvSpPr>
        <p:spPr>
          <a:xfrm>
            <a:off x="4953000" y="1739900"/>
            <a:ext cx="4287540" cy="4009133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4000" b="1"/>
            </a:lvl1pPr>
          </a:lstStyle>
          <a:p>
            <a:r>
              <a:t>VENDITE</a:t>
            </a:r>
          </a:p>
        </p:txBody>
      </p:sp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62</a:t>
            </a:fld>
            <a:endParaRPr/>
          </a:p>
        </p:txBody>
      </p:sp>
      <p:sp>
        <p:nvSpPr>
          <p:cNvPr id="560" name="Sales Productivity"/>
          <p:cNvSpPr txBox="1">
            <a:spLocks noGrp="1"/>
          </p:cNvSpPr>
          <p:nvPr>
            <p:ph type="body" idx="30"/>
          </p:nvPr>
        </p:nvSpPr>
        <p:spPr>
          <a:xfrm>
            <a:off x="716200" y="520121"/>
            <a:ext cx="4846046" cy="571501"/>
          </a:xfrm>
          <a:prstGeom prst="rect">
            <a:avLst/>
          </a:prstGeom>
        </p:spPr>
        <p:txBody>
          <a:bodyPr wrap="square"/>
          <a:lstStyle/>
          <a:p>
            <a:r>
              <a:t>Sales Productivity</a:t>
            </a:r>
          </a:p>
        </p:txBody>
      </p:sp>
      <p:sp>
        <p:nvSpPr>
          <p:cNvPr id="561" name="https://www.gong.io/sales/"/>
          <p:cNvSpPr txBox="1"/>
          <p:nvPr/>
        </p:nvSpPr>
        <p:spPr>
          <a:xfrm>
            <a:off x="9047930" y="633380"/>
            <a:ext cx="1897483" cy="22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1219169">
              <a:defRPr sz="12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https://www.gong.io/sales/</a:t>
            </a:r>
          </a:p>
        </p:txBody>
      </p:sp>
      <p:pic>
        <p:nvPicPr>
          <p:cNvPr id="562" name="Schermata 2023-02-16 alle 08.28.33.png" descr="Schermata 2023-02-16 alle 08.28.3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883" y="1162958"/>
            <a:ext cx="9856234" cy="5756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63</a:t>
            </a:fld>
            <a:endParaRPr/>
          </a:p>
        </p:txBody>
      </p:sp>
      <p:sp>
        <p:nvSpPr>
          <p:cNvPr id="565" name="Sales Productivity"/>
          <p:cNvSpPr txBox="1">
            <a:spLocks noGrp="1"/>
          </p:cNvSpPr>
          <p:nvPr>
            <p:ph type="body" idx="30"/>
          </p:nvPr>
        </p:nvSpPr>
        <p:spPr>
          <a:xfrm>
            <a:off x="716200" y="520121"/>
            <a:ext cx="4846046" cy="571501"/>
          </a:xfrm>
          <a:prstGeom prst="rect">
            <a:avLst/>
          </a:prstGeom>
        </p:spPr>
        <p:txBody>
          <a:bodyPr wrap="square"/>
          <a:lstStyle/>
          <a:p>
            <a:r>
              <a:t>Sales Productivity</a:t>
            </a:r>
          </a:p>
        </p:txBody>
      </p:sp>
      <p:sp>
        <p:nvSpPr>
          <p:cNvPr id="566" name="https://spectrm.io/"/>
          <p:cNvSpPr txBox="1"/>
          <p:nvPr/>
        </p:nvSpPr>
        <p:spPr>
          <a:xfrm>
            <a:off x="9332613" y="633380"/>
            <a:ext cx="1328116" cy="22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1219169">
              <a:defRPr sz="12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https://spectrm.io/</a:t>
            </a:r>
          </a:p>
        </p:txBody>
      </p:sp>
      <p:pic>
        <p:nvPicPr>
          <p:cNvPr id="567" name="Schermata 2023-02-16 alle 08.30.58.png" descr="Schermata 2023-02-16 alle 08.30.58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90" y="1496168"/>
            <a:ext cx="9844583" cy="4933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Schermata 2023-02-16 alle 08.31.22.png" descr="Schermata 2023-02-16 alle 08.31.2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257" y="3703975"/>
            <a:ext cx="5404475" cy="28643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Titolo 1"/>
          <p:cNvSpPr txBox="1">
            <a:spLocks noGrp="1"/>
          </p:cNvSpPr>
          <p:nvPr>
            <p:ph type="title"/>
          </p:nvPr>
        </p:nvSpPr>
        <p:spPr>
          <a:xfrm>
            <a:off x="831849" y="1709738"/>
            <a:ext cx="4432482" cy="2852738"/>
          </a:xfrm>
          <a:prstGeom prst="rect">
            <a:avLst/>
          </a:prstGeom>
        </p:spPr>
        <p:txBody>
          <a:bodyPr anchor="t"/>
          <a:lstStyle>
            <a:lvl1pPr defTabSz="886968">
              <a:defRPr sz="3492"/>
            </a:lvl1pPr>
          </a:lstStyle>
          <a:p>
            <a:r>
              <a:t>Domani il customer service non sarà più un problema di Carlo, addetto al customer service presso AI spa</a:t>
            </a:r>
          </a:p>
        </p:txBody>
      </p:sp>
      <p:pic>
        <p:nvPicPr>
          <p:cNvPr id="597" name="Picture 2" descr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359" y="673706"/>
            <a:ext cx="5288281" cy="5288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Titolo 1"/>
          <p:cNvSpPr txBox="1">
            <a:spLocks noGrp="1"/>
          </p:cNvSpPr>
          <p:nvPr>
            <p:ph type="title"/>
          </p:nvPr>
        </p:nvSpPr>
        <p:spPr>
          <a:xfrm>
            <a:off x="831849" y="1325879"/>
            <a:ext cx="4432482" cy="4203384"/>
          </a:xfrm>
          <a:prstGeom prst="rect">
            <a:avLst/>
          </a:prstGeom>
        </p:spPr>
        <p:txBody>
          <a:bodyPr anchor="t"/>
          <a:lstStyle>
            <a:lvl1pPr>
              <a:defRPr sz="3600"/>
            </a:lvl1pPr>
          </a:lstStyle>
          <a:p>
            <a:r>
              <a:t>È perché no anche l’ufficio vendite può sfruttare il chatbot e l’AI per svolgere compiti spesso standardizzati o per offrire maggior valore ai clienti</a:t>
            </a:r>
          </a:p>
        </p:txBody>
      </p:sp>
      <p:pic>
        <p:nvPicPr>
          <p:cNvPr id="600" name="Picture 2" descr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359" y="673706"/>
            <a:ext cx="5288281" cy="5288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Immagine 6" descr="Immagin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38324" y="1173480"/>
            <a:ext cx="6161922" cy="4358641"/>
          </a:xfrm>
          <a:prstGeom prst="rect">
            <a:avLst/>
          </a:prstGeom>
          <a:ln w="12700">
            <a:miter lim="400000"/>
          </a:ln>
        </p:spPr>
      </p:pic>
      <p:sp>
        <p:nvSpPr>
          <p:cNvPr id="603" name="Titolo 1"/>
          <p:cNvSpPr txBox="1"/>
          <p:nvPr/>
        </p:nvSpPr>
        <p:spPr>
          <a:xfrm>
            <a:off x="838199" y="365125"/>
            <a:ext cx="4739642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defTabSz="896111">
              <a:lnSpc>
                <a:spcPct val="90000"/>
              </a:lnSpc>
              <a:defRPr sz="539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Domino’s pizza</a:t>
            </a:r>
          </a:p>
        </p:txBody>
      </p:sp>
      <p:sp>
        <p:nvSpPr>
          <p:cNvPr id="604" name="Segnaposto contenuto 2"/>
          <p:cNvSpPr txBox="1"/>
          <p:nvPr/>
        </p:nvSpPr>
        <p:spPr>
          <a:xfrm>
            <a:off x="838199" y="2072639"/>
            <a:ext cx="4688842" cy="3598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defTabSz="905255">
              <a:lnSpc>
                <a:spcPct val="90000"/>
              </a:lnSpc>
              <a:spcBef>
                <a:spcPts val="900"/>
              </a:spcBef>
              <a:defRPr sz="2376" b="1"/>
            </a:pPr>
            <a:r>
              <a:t>1 consumatore su 5 </a:t>
            </a:r>
            <a:r>
              <a:rPr b="0"/>
              <a:t>prenderebbe in considerazione l'acquisto di beni e servizi da un chatbot.</a:t>
            </a:r>
            <a:endParaRPr>
              <a:solidFill>
                <a:srgbClr val="888888"/>
              </a:solidFill>
            </a:endParaRPr>
          </a:p>
          <a:p>
            <a:pPr defTabSz="905255">
              <a:lnSpc>
                <a:spcPct val="90000"/>
              </a:lnSpc>
              <a:spcBef>
                <a:spcPts val="900"/>
              </a:spcBef>
              <a:defRPr sz="2376"/>
            </a:pPr>
            <a:endParaRPr>
              <a:solidFill>
                <a:srgbClr val="888888"/>
              </a:solidFill>
            </a:endParaRPr>
          </a:p>
          <a:p>
            <a:pPr defTabSz="905255">
              <a:lnSpc>
                <a:spcPct val="90000"/>
              </a:lnSpc>
              <a:spcBef>
                <a:spcPts val="900"/>
              </a:spcBef>
              <a:defRPr sz="2376"/>
            </a:pPr>
            <a:r>
              <a:t>Dominos ha creato un </a:t>
            </a:r>
            <a:r>
              <a:rPr b="1"/>
              <a:t>chatbot su Facebook per rendere più veloce il processo di ordinazione</a:t>
            </a:r>
            <a:r>
              <a:t>. Il famoso ristorante offre un modo semplice per ordinare una pizza "Ovunque".</a:t>
            </a:r>
          </a:p>
        </p:txBody>
      </p:sp>
      <p:sp>
        <p:nvSpPr>
          <p:cNvPr id="605" name="CasellaDiTesto 9"/>
          <p:cNvSpPr txBox="1"/>
          <p:nvPr/>
        </p:nvSpPr>
        <p:spPr>
          <a:xfrm>
            <a:off x="5804244" y="5974079"/>
            <a:ext cx="6096001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900">
                <a:solidFill>
                  <a:srgbClr val="767171"/>
                </a:solidFill>
              </a:defRPr>
            </a:lvl1pPr>
          </a:lstStyle>
          <a:p>
            <a:r>
              <a:t>https://www.revechat.com/blog/chatbot-examples/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Titolo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Sephora</a:t>
            </a:r>
          </a:p>
        </p:txBody>
      </p:sp>
      <p:sp>
        <p:nvSpPr>
          <p:cNvPr id="608" name="CasellaDiTesto 3"/>
          <p:cNvSpPr txBox="1"/>
          <p:nvPr/>
        </p:nvSpPr>
        <p:spPr>
          <a:xfrm>
            <a:off x="8957150" y="5931427"/>
            <a:ext cx="3048001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900">
                <a:solidFill>
                  <a:srgbClr val="767171"/>
                </a:solidFill>
              </a:defRPr>
            </a:lvl1pPr>
          </a:lstStyle>
          <a:p>
            <a:r>
              <a:t>https://aliliaquat.com/ai-marketing-examples-case-studies/</a:t>
            </a:r>
          </a:p>
        </p:txBody>
      </p:sp>
      <p:sp>
        <p:nvSpPr>
          <p:cNvPr id="609" name="Segnaposto contenuto 2"/>
          <p:cNvSpPr txBox="1">
            <a:spLocks noGrp="1"/>
          </p:cNvSpPr>
          <p:nvPr>
            <p:ph type="body" sz="half" idx="1"/>
          </p:nvPr>
        </p:nvSpPr>
        <p:spPr>
          <a:xfrm>
            <a:off x="838199" y="1690688"/>
            <a:ext cx="4688842" cy="419417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/>
            </a:pPr>
            <a:r>
              <a:t>L'azienda ha implementato un </a:t>
            </a:r>
            <a:r>
              <a:rPr b="1"/>
              <a:t>chatbot</a:t>
            </a:r>
            <a:r>
              <a:t> sul proprio sito Web e sull'app mobile che </a:t>
            </a:r>
            <a:r>
              <a:rPr b="1"/>
              <a:t>utilizza algoritmi di apprendimento automatico. </a:t>
            </a:r>
          </a:p>
          <a:p>
            <a:pPr marL="0" indent="0">
              <a:buSzTx/>
              <a:buNone/>
              <a:defRPr sz="2400"/>
            </a:pPr>
            <a:r>
              <a:t>Caricando una semplice foto, l’utente potrà avere un’esperienza personalizzata e tutto il supporto digitale necessario.</a:t>
            </a:r>
          </a:p>
        </p:txBody>
      </p:sp>
      <p:pic>
        <p:nvPicPr>
          <p:cNvPr id="610" name="Picture 2" descr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106" y="1312665"/>
            <a:ext cx="6347045" cy="42326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Titolo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Coca-Cola</a:t>
            </a:r>
          </a:p>
        </p:txBody>
      </p:sp>
      <p:sp>
        <p:nvSpPr>
          <p:cNvPr id="613" name="Segnaposto contenuto 2"/>
          <p:cNvSpPr txBox="1"/>
          <p:nvPr/>
        </p:nvSpPr>
        <p:spPr>
          <a:xfrm>
            <a:off x="838199" y="1690688"/>
            <a:ext cx="4688842" cy="419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defTabSz="859536">
              <a:lnSpc>
                <a:spcPct val="81000"/>
              </a:lnSpc>
              <a:spcBef>
                <a:spcPts val="900"/>
              </a:spcBef>
              <a:defRPr sz="2162"/>
            </a:pPr>
            <a:r>
              <a:t>Coca-Cola ha collaborato con una società di analisi dei dati per creare un sistema di intelligenza artificiale in grado di </a:t>
            </a:r>
            <a:r>
              <a:rPr b="1"/>
              <a:t>analizzare i dati di vendita e identificare modelli nelle preferenze dei clienti.</a:t>
            </a:r>
          </a:p>
          <a:p>
            <a:pPr marL="214884" indent="-214884" defTabSz="859536">
              <a:lnSpc>
                <a:spcPct val="81000"/>
              </a:lnSpc>
              <a:spcBef>
                <a:spcPts val="900"/>
              </a:spcBef>
              <a:buSzPct val="100000"/>
              <a:buFont typeface="Arial"/>
              <a:buChar char="•"/>
              <a:defRPr sz="2162"/>
            </a:pPr>
            <a:endParaRPr b="1"/>
          </a:p>
          <a:p>
            <a:pPr defTabSz="859536">
              <a:lnSpc>
                <a:spcPct val="81000"/>
              </a:lnSpc>
              <a:spcBef>
                <a:spcPts val="900"/>
              </a:spcBef>
              <a:defRPr sz="2162"/>
            </a:pPr>
            <a:r>
              <a:t>Utilizzando questi dati, il sistema è stato in grado di </a:t>
            </a:r>
            <a:r>
              <a:rPr b="1"/>
              <a:t>consigliare strategie specifiche di confezionamento e distribuzione </a:t>
            </a:r>
            <a:r>
              <a:t>del prodotto per diversi mercati e dati demografici.</a:t>
            </a:r>
          </a:p>
        </p:txBody>
      </p:sp>
      <p:pic>
        <p:nvPicPr>
          <p:cNvPr id="614" name="Picture 2" descr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4307" y="2103436"/>
            <a:ext cx="6096001" cy="3429001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CasellaDiTesto 6"/>
          <p:cNvSpPr txBox="1"/>
          <p:nvPr/>
        </p:nvSpPr>
        <p:spPr>
          <a:xfrm>
            <a:off x="8957150" y="5931427"/>
            <a:ext cx="3048001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900">
                <a:solidFill>
                  <a:srgbClr val="767171"/>
                </a:solidFill>
              </a:defRPr>
            </a:lvl1pPr>
          </a:lstStyle>
          <a:p>
            <a:r>
              <a:t>https://aliliaquat.com/ai-marketing-examples-case-studies/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Titolo 1"/>
          <p:cNvSpPr txBox="1">
            <a:spLocks noGrp="1"/>
          </p:cNvSpPr>
          <p:nvPr>
            <p:ph type="title"/>
          </p:nvPr>
        </p:nvSpPr>
        <p:spPr>
          <a:xfrm>
            <a:off x="831849" y="1709738"/>
            <a:ext cx="4432482" cy="2852738"/>
          </a:xfrm>
          <a:prstGeom prst="rect">
            <a:avLst/>
          </a:prstGeom>
        </p:spPr>
        <p:txBody>
          <a:bodyPr anchor="t"/>
          <a:lstStyle>
            <a:lvl1pPr>
              <a:defRPr sz="4000"/>
            </a:lvl1pPr>
          </a:lstStyle>
          <a:p>
            <a:r>
              <a:t>Domani i clienti di AI spa saranno ingaggiati con un contest di AI</a:t>
            </a:r>
          </a:p>
        </p:txBody>
      </p:sp>
      <p:sp>
        <p:nvSpPr>
          <p:cNvPr id="618" name="CasellaDiTesto 4"/>
          <p:cNvSpPr txBox="1"/>
          <p:nvPr/>
        </p:nvSpPr>
        <p:spPr>
          <a:xfrm>
            <a:off x="807724" y="4193142"/>
            <a:ext cx="325977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YouTube Noto"/>
                <a:ea typeface="YouTube Noto"/>
                <a:cs typeface="YouTube Noto"/>
                <a:sym typeface="YouTube Noto"/>
                <a:hlinkClick r:id="rId2"/>
              </a:defRPr>
            </a:lvl1pPr>
          </a:lstStyle>
          <a:p>
            <a:pPr>
              <a:defRPr u="none">
                <a:solidFill>
                  <a:srgbClr val="FFFFFF"/>
                </a:solidFill>
                <a:uFillTx/>
              </a:defRPr>
            </a:pP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/>
              </a:rPr>
              <a:t>https://youtu.be/FPGDMj1QUBE</a:t>
            </a:r>
          </a:p>
        </p:txBody>
      </p:sp>
      <p:pic>
        <p:nvPicPr>
          <p:cNvPr id="619" name="Immagine 6" descr="Immagin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672" y="364717"/>
            <a:ext cx="3682579" cy="2070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0" name="Immagine 7" descr="Immagin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8713" y="2492106"/>
            <a:ext cx="3694612" cy="207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21" name="Immagine 8" descr="Immagin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336" y="3446512"/>
            <a:ext cx="3682579" cy="2074692"/>
          </a:xfrm>
          <a:prstGeom prst="rect">
            <a:avLst/>
          </a:prstGeom>
          <a:ln w="12700">
            <a:miter lim="400000"/>
          </a:ln>
        </p:spPr>
      </p:pic>
      <p:sp>
        <p:nvSpPr>
          <p:cNvPr id="622" name="CasellaDiTesto 5"/>
          <p:cNvSpPr txBox="1"/>
          <p:nvPr/>
        </p:nvSpPr>
        <p:spPr>
          <a:xfrm>
            <a:off x="6226626" y="6008249"/>
            <a:ext cx="6306209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6"/>
              </a:defRPr>
            </a:lvl1pPr>
          </a:lstStyle>
          <a:p>
            <a:pPr>
              <a:defRPr u="none">
                <a:solidFill>
                  <a:srgbClr val="767171"/>
                </a:solidFill>
                <a:uFillTx/>
              </a:defRPr>
            </a:pP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6"/>
              </a:rPr>
              <a:t>https://brand-news.it/brand/alimentari/beverage/coca-cola-crea-la-piattaforma-create-real-magic-che-invita-a-giocare-con-larte-e-lai/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729E04F9-4ED0-18E3-B491-0FE734CDF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Influencer (2)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6BCECD9-05BA-62C1-4BC0-7918B40E7D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355" y="1675227"/>
            <a:ext cx="10339289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093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Titolo 1"/>
          <p:cNvSpPr txBox="1">
            <a:spLocks noGrp="1"/>
          </p:cNvSpPr>
          <p:nvPr>
            <p:ph type="title"/>
          </p:nvPr>
        </p:nvSpPr>
        <p:spPr>
          <a:xfrm>
            <a:off x="831849" y="1709738"/>
            <a:ext cx="4432482" cy="2852738"/>
          </a:xfrm>
          <a:prstGeom prst="rect">
            <a:avLst/>
          </a:prstGeom>
        </p:spPr>
        <p:txBody>
          <a:bodyPr anchor="t"/>
          <a:lstStyle>
            <a:lvl1pPr>
              <a:defRPr sz="4000"/>
            </a:lvl1pPr>
          </a:lstStyle>
          <a:p>
            <a:r>
              <a:t>Domani i clienti di AI spa saranno ingaggiati con un contest di AI</a:t>
            </a:r>
          </a:p>
        </p:txBody>
      </p:sp>
      <p:sp>
        <p:nvSpPr>
          <p:cNvPr id="625" name="CasellaDiTesto 4"/>
          <p:cNvSpPr txBox="1"/>
          <p:nvPr/>
        </p:nvSpPr>
        <p:spPr>
          <a:xfrm>
            <a:off x="807724" y="4193142"/>
            <a:ext cx="325977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YouTube Noto"/>
                <a:ea typeface="YouTube Noto"/>
                <a:cs typeface="YouTube Noto"/>
                <a:sym typeface="YouTube Noto"/>
                <a:hlinkClick r:id="rId2"/>
              </a:defRPr>
            </a:lvl1pPr>
          </a:lstStyle>
          <a:p>
            <a:pPr>
              <a:defRPr u="none">
                <a:solidFill>
                  <a:srgbClr val="FFFFFF"/>
                </a:solidFill>
                <a:uFillTx/>
              </a:defRPr>
            </a:pP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/>
              </a:rPr>
              <a:t>https://youtu.be/FPGDMj1QUBE</a:t>
            </a:r>
          </a:p>
        </p:txBody>
      </p:sp>
      <p:pic>
        <p:nvPicPr>
          <p:cNvPr id="626" name="Immagine 6" descr="Immagin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672" y="364717"/>
            <a:ext cx="3682579" cy="2070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7" name="Immagine 7" descr="Immagin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8713" y="2492106"/>
            <a:ext cx="3694612" cy="207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28" name="Immagine 8" descr="Immagin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336" y="3446512"/>
            <a:ext cx="3682579" cy="2074692"/>
          </a:xfrm>
          <a:prstGeom prst="rect">
            <a:avLst/>
          </a:prstGeom>
          <a:ln w="12700">
            <a:miter lim="400000"/>
          </a:ln>
        </p:spPr>
      </p:pic>
      <p:sp>
        <p:nvSpPr>
          <p:cNvPr id="629" name="CasellaDiTesto 5"/>
          <p:cNvSpPr txBox="1"/>
          <p:nvPr/>
        </p:nvSpPr>
        <p:spPr>
          <a:xfrm>
            <a:off x="6226626" y="6008249"/>
            <a:ext cx="6306209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6"/>
              </a:defRPr>
            </a:lvl1pPr>
          </a:lstStyle>
          <a:p>
            <a:pPr>
              <a:defRPr u="none">
                <a:solidFill>
                  <a:srgbClr val="767171"/>
                </a:solidFill>
                <a:uFillTx/>
              </a:defRPr>
            </a:pP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6"/>
              </a:rPr>
              <a:t>https://brand-news.it/brand/alimentari/beverage/coca-cola-crea-la-piattaforma-create-real-magic-che-invita-a-giocare-con-larte-e-lai/</a:t>
            </a:r>
          </a:p>
        </p:txBody>
      </p:sp>
      <p:pic>
        <p:nvPicPr>
          <p:cNvPr id="630" name="Schermata 2023-09-21 alle 09.37.39.png" descr="Schermata 2023-09-21 alle 09.37.39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932" y="0"/>
            <a:ext cx="12239864" cy="7651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Titolo 1"/>
          <p:cNvSpPr txBox="1">
            <a:spLocks noGrp="1"/>
          </p:cNvSpPr>
          <p:nvPr>
            <p:ph type="title"/>
          </p:nvPr>
        </p:nvSpPr>
        <p:spPr>
          <a:xfrm>
            <a:off x="831849" y="1709738"/>
            <a:ext cx="4432482" cy="2852738"/>
          </a:xfrm>
          <a:prstGeom prst="rect">
            <a:avLst/>
          </a:prstGeom>
        </p:spPr>
        <p:txBody>
          <a:bodyPr anchor="t"/>
          <a:lstStyle>
            <a:lvl1pPr>
              <a:defRPr sz="4000"/>
            </a:lvl1pPr>
          </a:lstStyle>
          <a:p>
            <a:r>
              <a:t>Domani i clienti di AI spa saranno ingaggiati con un contest di AI</a:t>
            </a:r>
          </a:p>
        </p:txBody>
      </p:sp>
      <p:sp>
        <p:nvSpPr>
          <p:cNvPr id="649" name="CasellaDiTesto 4"/>
          <p:cNvSpPr txBox="1"/>
          <p:nvPr/>
        </p:nvSpPr>
        <p:spPr>
          <a:xfrm>
            <a:off x="807724" y="4193142"/>
            <a:ext cx="325977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YouTube Noto"/>
                <a:ea typeface="YouTube Noto"/>
                <a:cs typeface="YouTube Noto"/>
                <a:sym typeface="YouTube Noto"/>
                <a:hlinkClick r:id="rId2"/>
              </a:defRPr>
            </a:lvl1pPr>
          </a:lstStyle>
          <a:p>
            <a:pPr>
              <a:defRPr u="none">
                <a:solidFill>
                  <a:srgbClr val="FFFFFF"/>
                </a:solidFill>
                <a:uFillTx/>
              </a:defRPr>
            </a:pP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/>
              </a:rPr>
              <a:t>https://youtu.be/FPGDMj1QUBE</a:t>
            </a:r>
          </a:p>
        </p:txBody>
      </p:sp>
      <p:pic>
        <p:nvPicPr>
          <p:cNvPr id="650" name="Immagine 6" descr="Immagin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672" y="364717"/>
            <a:ext cx="3682579" cy="2070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1" name="Immagine 7" descr="Immagin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8713" y="2492106"/>
            <a:ext cx="3694612" cy="207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52" name="Immagine 8" descr="Immagin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336" y="3446512"/>
            <a:ext cx="3682579" cy="2074692"/>
          </a:xfrm>
          <a:prstGeom prst="rect">
            <a:avLst/>
          </a:prstGeom>
          <a:ln w="12700">
            <a:miter lim="400000"/>
          </a:ln>
        </p:spPr>
      </p:pic>
      <p:sp>
        <p:nvSpPr>
          <p:cNvPr id="653" name="CasellaDiTesto 5"/>
          <p:cNvSpPr txBox="1"/>
          <p:nvPr/>
        </p:nvSpPr>
        <p:spPr>
          <a:xfrm>
            <a:off x="6226626" y="6008249"/>
            <a:ext cx="6306209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6"/>
              </a:defRPr>
            </a:lvl1pPr>
          </a:lstStyle>
          <a:p>
            <a:pPr>
              <a:defRPr u="none">
                <a:solidFill>
                  <a:srgbClr val="767171"/>
                </a:solidFill>
                <a:uFillTx/>
              </a:defRPr>
            </a:pP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6"/>
              </a:rPr>
              <a:t>https://brand-news.it/brand/alimentari/beverage/coca-cola-crea-la-piattaforma-create-real-magic-che-invita-a-giocare-con-larte-e-lai/</a:t>
            </a:r>
          </a:p>
        </p:txBody>
      </p:sp>
      <p:pic>
        <p:nvPicPr>
          <p:cNvPr id="654" name="Schermata 2023-09-21 alle 09.38.36.png" descr="Schermata 2023-09-21 alle 09.38.36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" y="0"/>
            <a:ext cx="12324628" cy="71639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" name="Rectangle 255">
            <a:extLst>
              <a:ext uri="{FF2B5EF4-FFF2-40B4-BE49-F238E27FC236}">
                <a16:creationId xmlns:a16="http://schemas.microsoft.com/office/drawing/2014/main" id="{4FC4C13A-E84F-4C37-BB7E-A581B321C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78E212E7-238A-4F81-A7D5-1873B4938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2" name="Picture 251">
            <a:extLst>
              <a:ext uri="{FF2B5EF4-FFF2-40B4-BE49-F238E27FC236}">
                <a16:creationId xmlns:a16="http://schemas.microsoft.com/office/drawing/2014/main" id="{D0CA6898-5AA7-9B79-50F2-920576AD75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50" name="Titolo 1"/>
          <p:cNvSpPr txBox="1">
            <a:spLocks noGrp="1"/>
          </p:cNvSpPr>
          <p:nvPr>
            <p:ph type="title"/>
          </p:nvPr>
        </p:nvSpPr>
        <p:spPr>
          <a:xfrm>
            <a:off x="841248" y="1523878"/>
            <a:ext cx="7955671" cy="3810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8000"/>
            </a:lvl1pPr>
          </a:lstStyle>
          <a:p>
            <a:r>
              <a:rPr lang="en-US" sz="5200">
                <a:solidFill>
                  <a:srgbClr val="FFFFFF"/>
                </a:solidFill>
              </a:rPr>
              <a:t>Doverose premesse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9" name="Rectangle 25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1" name="Arc 26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2" name="Titolo 1"/>
          <p:cNvSpPr txBox="1"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5400"/>
            </a:lvl1pPr>
          </a:lstStyle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Doverose premesse</a:t>
            </a:r>
          </a:p>
        </p:txBody>
      </p:sp>
      <p:sp>
        <p:nvSpPr>
          <p:cNvPr id="263" name="Freeform: Shape 26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53" name="Schermata 2023-09-20 alle 16.35.50.png" descr="Schermata 2023-09-20 alle 16.35.5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182" y="855908"/>
            <a:ext cx="4777381" cy="497644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254" name="“Non sai scrivere un codice, non sei un tecnico né un progettista, non sai nemmeno come piantare un chiodo. Allora come mai dieci volte al giorno leggo che Steve Jobs è un genio? Che cosa fai tu?”.…"/>
          <p:cNvSpPr txBox="1"/>
          <p:nvPr/>
        </p:nvSpPr>
        <p:spPr>
          <a:xfrm>
            <a:off x="5894962" y="1984443"/>
            <a:ext cx="5458838" cy="419252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i="1"/>
            </a:pPr>
            <a:r>
              <a:rPr lang="en-US" sz="2800" i="0"/>
              <a:t>“</a:t>
            </a:r>
            <a:r>
              <a:rPr lang="en-US" sz="2800"/>
              <a:t>Non sai scrivere un codice, non sei un tecnico né un progettista, non sai nemmeno come piantare un chiodo. Allora come mai dieci volte al giorno leggo che Steve Jobs è un genio? Che cosa fai tu?</a:t>
            </a:r>
            <a:r>
              <a:rPr lang="en-US" sz="2800" i="0"/>
              <a:t>”.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i="1"/>
            </a:pPr>
            <a:endParaRPr lang="en-US" sz="2800" i="0"/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i="1"/>
            </a:pPr>
            <a:r>
              <a:rPr lang="en-US" sz="2800" i="0"/>
              <a:t>“</a:t>
            </a:r>
            <a:r>
              <a:rPr lang="en-US" sz="2800"/>
              <a:t>Io suono l’orchestra</a:t>
            </a:r>
            <a:r>
              <a:rPr lang="en-US" sz="2800" i="0"/>
              <a:t>” risponde Jobs/Fassbender, che chiude: “</a:t>
            </a:r>
            <a:r>
              <a:rPr lang="en-US" sz="2800"/>
              <a:t>Tu sei solo un buon musicista</a:t>
            </a:r>
            <a:r>
              <a:rPr lang="en-US" sz="2800" i="0"/>
              <a:t>”.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1189</Words>
  <Application>Microsoft Office PowerPoint</Application>
  <PresentationFormat>Widescreen</PresentationFormat>
  <Paragraphs>182</Paragraphs>
  <Slides>71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71</vt:i4>
      </vt:variant>
    </vt:vector>
  </HeadingPairs>
  <TitlesOfParts>
    <vt:vector size="81" baseType="lpstr">
      <vt:lpstr>Arial</vt:lpstr>
      <vt:lpstr>Average</vt:lpstr>
      <vt:lpstr>Branding SF Bold</vt:lpstr>
      <vt:lpstr>Calibri</vt:lpstr>
      <vt:lpstr>Calibri Light</vt:lpstr>
      <vt:lpstr>Helvetica Neue</vt:lpstr>
      <vt:lpstr>Helvetica Neue Medium</vt:lpstr>
      <vt:lpstr>Oswald</vt:lpstr>
      <vt:lpstr>YouTube Noto</vt:lpstr>
      <vt:lpstr>Tema di Office</vt:lpstr>
      <vt:lpstr>Il digitale e le relazioni con il mercato</vt:lpstr>
      <vt:lpstr>Numeri … </vt:lpstr>
      <vt:lpstr>Accelerazione</vt:lpstr>
      <vt:lpstr>Accelerazione (2)</vt:lpstr>
      <vt:lpstr>Il contesto</vt:lpstr>
      <vt:lpstr>Gli influencer</vt:lpstr>
      <vt:lpstr>Influencer (2)</vt:lpstr>
      <vt:lpstr>Doverose premesse</vt:lpstr>
      <vt:lpstr>Doverose premesse</vt:lpstr>
      <vt:lpstr>Doverose premesse</vt:lpstr>
      <vt:lpstr>Doverose premesse</vt:lpstr>
      <vt:lpstr>L’agenda del marketing manager</vt:lpstr>
      <vt:lpstr>Presentazione standard di PowerPoint</vt:lpstr>
      <vt:lpstr>Presentazione standard di PowerPoint</vt:lpstr>
      <vt:lpstr>L’agenda del marketing manager</vt:lpstr>
      <vt:lpstr>L’agenda del marketing manager</vt:lpstr>
      <vt:lpstr>Marketing stack</vt:lpstr>
      <vt:lpstr>Presentazione standard di PowerPoint</vt:lpstr>
      <vt:lpstr>Presentazione standard di PowerPoint</vt:lpstr>
      <vt:lpstr>Due imperativi</vt:lpstr>
      <vt:lpstr>User-centric: ossessione per il «chi»</vt:lpstr>
      <vt:lpstr>Presentazione standard di PowerPoint</vt:lpstr>
      <vt:lpstr>L’approccio</vt:lpstr>
      <vt:lpstr>La journey</vt:lpstr>
      <vt:lpstr>Linee guida</vt:lpstr>
      <vt:lpstr>Come?</vt:lpstr>
      <vt:lpstr>1. Mappare la strategia</vt:lpstr>
      <vt:lpstr>2. Progetti pilota</vt:lpstr>
      <vt:lpstr>3. Competenze</vt:lpstr>
      <vt:lpstr>4. Dati</vt:lpstr>
      <vt:lpstr>5. Ecosistemi</vt:lpstr>
      <vt:lpstr>L’AI sta impattando pesantemente sul marketing stack</vt:lpstr>
      <vt:lpstr>Poi arrivò…</vt:lpstr>
      <vt:lpstr>ChatGPT ha democratizzato l’AI in un modo mai visto prima raggiungendo 100 milioni di utenti in soli due mesi</vt:lpstr>
      <vt:lpstr>Presentazione standard di PowerPoint</vt:lpstr>
      <vt:lpstr>Presentazione standard di PowerPoint</vt:lpstr>
      <vt:lpstr>L’AI, nelle aziende, può…</vt:lpstr>
      <vt:lpstr>L’AI, nelle aziende, può impattare su</vt:lpstr>
      <vt:lpstr>Presentazione standard di PowerPoint</vt:lpstr>
      <vt:lpstr>L’AI, nelle aziende, può impattare su</vt:lpstr>
      <vt:lpstr>Presentazione standard di PowerPoint</vt:lpstr>
      <vt:lpstr>L’AI, nelle aziende, può impattare su</vt:lpstr>
      <vt:lpstr>Presentazione standard di PowerPoint</vt:lpstr>
      <vt:lpstr>Presentazione standard di PowerPoint</vt:lpstr>
      <vt:lpstr>L’AI, nelle aziende, può impattare su</vt:lpstr>
      <vt:lpstr>Presentazione standard di PowerPoint</vt:lpstr>
      <vt:lpstr>Presentazione standard di PowerPoint</vt:lpstr>
      <vt:lpstr>L’AI, nelle aziende, può impattare su</vt:lpstr>
      <vt:lpstr>Presentazione standard di PowerPoint</vt:lpstr>
      <vt:lpstr>L’AI, nelle aziende, può impattare su</vt:lpstr>
      <vt:lpstr>Presentazione standard di PowerPoint</vt:lpstr>
      <vt:lpstr>L’AI, nelle aziende, può impattare su</vt:lpstr>
      <vt:lpstr>Presentazione standard di PowerPoint</vt:lpstr>
      <vt:lpstr>Presentazione standard di PowerPoint</vt:lpstr>
      <vt:lpstr>Presentazione standard di PowerPoint</vt:lpstr>
      <vt:lpstr>L’AI, nelle aziende, può impattare su</vt:lpstr>
      <vt:lpstr>Presentazione standard di PowerPoint</vt:lpstr>
      <vt:lpstr>Presentazione standard di PowerPoint</vt:lpstr>
      <vt:lpstr>L’AI, nelle aziende, può impattare su</vt:lpstr>
      <vt:lpstr>Presentazione standard di PowerPoint</vt:lpstr>
      <vt:lpstr>L’AI, nelle aziende, può impattare su</vt:lpstr>
      <vt:lpstr>Presentazione standard di PowerPoint</vt:lpstr>
      <vt:lpstr>Presentazione standard di PowerPoint</vt:lpstr>
      <vt:lpstr>Domani il customer service non sarà più un problema di Carlo, addetto al customer service presso AI spa</vt:lpstr>
      <vt:lpstr>È perché no anche l’ufficio vendite può sfruttare il chatbot e l’AI per svolgere compiti spesso standardizzati o per offrire maggior valore ai clienti</vt:lpstr>
      <vt:lpstr>Presentazione standard di PowerPoint</vt:lpstr>
      <vt:lpstr>Sephora</vt:lpstr>
      <vt:lpstr>Coca-Cola</vt:lpstr>
      <vt:lpstr>Domani i clienti di AI spa saranno ingaggiati con un contest di AI</vt:lpstr>
      <vt:lpstr>Domani i clienti di AI spa saranno ingaggiati con un contest di AI</vt:lpstr>
      <vt:lpstr>Domani i clienti di AI spa saranno ingaggiati con un contest di AI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FINOTTO Vladi</dc:creator>
  <cp:lastModifiedBy>Giacomo Garbisa</cp:lastModifiedBy>
  <cp:revision>5</cp:revision>
  <dcterms:created xsi:type="dcterms:W3CDTF">2023-10-10T05:00:41Z</dcterms:created>
  <dcterms:modified xsi:type="dcterms:W3CDTF">2023-10-20T07:38:07Z</dcterms:modified>
</cp:coreProperties>
</file>