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embeddedFontLst>
    <p:embeddedFont>
      <p:font typeface="Helvetica Neue" panose="020B060402020202020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CDA585-942E-42E1-B537-D651DA15D5B2}">
  <a:tblStyle styleId="{48CDA585-942E-42E1-B537-D651DA15D5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25B195-9415-402D-88F7-AD47B933FD7E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18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4db3687ffe_0_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24db3687ff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4db0ee9b11_0_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g24db0ee9b1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4db3687ffe_0_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24db3687ff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4db3687ffe_0_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g24db3687ffe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4db3687ffe_0_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g24db3687ff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lang="it-IT"/>
              <a:t>Domande 1-8 </a:t>
            </a:r>
            <a:endParaRPr/>
          </a:p>
        </p:txBody>
      </p:sp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62c85f7ccd_0_8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g162c85f7ccd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92135ee9fc_1_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g292135ee9fc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62c85f7ccd_0_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g162c85f7cc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62c85f7ccd_0_10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g162c85f7ccd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62c85f7ccd_0_1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lang="it-IT"/>
              <a:t>Domande 1-8 </a:t>
            </a:r>
            <a:endParaRPr/>
          </a:p>
        </p:txBody>
      </p:sp>
      <p:sp>
        <p:nvSpPr>
          <p:cNvPr id="239" name="Google Shape;239;g162c85f7ccd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62c85f7ccd_0_1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g162c85f7ccd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04556417ec60ac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g104556417ec60ac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926c272ad6_1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g2926c272ad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926c272ad6_1_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g2926c272ad6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926c272ad6_1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g2926c272ad6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4db3687ffe_0_7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g24db3687ffe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4db3687ffe_0_8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g24db3687ffe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62c85f7ccd_0_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g162c85f7cc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92135ee9fc_1_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g292135ee9fc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62c85f7ccd_0_2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4" name="Google Shape;334;g162c85f7ccd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62c85f7ccd_0_15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3" name="Google Shape;343;g162c85f7ccd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62c85f7ccd_0_18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lang="it-IT"/>
              <a:t>Domande 1-8 </a:t>
            </a:r>
            <a:endParaRPr/>
          </a:p>
        </p:txBody>
      </p:sp>
      <p:sp>
        <p:nvSpPr>
          <p:cNvPr id="351" name="Google Shape;351;g162c85f7ccd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62c85f7ccd_0_2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0" name="Google Shape;360;g162c85f7ccd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62c85f7ccd_0_17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g162c85f7ccd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62c85f7ccd_0_19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" name="Google Shape;378;g162c85f7ccd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62c85f7ccd_0_2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9" name="Google Shape;389;g162c85f7ccd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62c85f7ccd_0_26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lang="it-IT"/>
              <a:t>Domande 1-8 </a:t>
            </a:r>
            <a:endParaRPr/>
          </a:p>
        </p:txBody>
      </p:sp>
      <p:sp>
        <p:nvSpPr>
          <p:cNvPr id="397" name="Google Shape;397;g162c85f7ccd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62c85f7ccd_0_27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6" name="Google Shape;406;g162c85f7ccd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62c85f7ccd_0_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g162c85f7cc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4" name="Google Shape;41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92da2d351b_1_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3" name="Google Shape;423;g292da2d351b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92da2d351b_1_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5" name="Google Shape;435;g292da2d351b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92da2d351b_1_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5" name="Google Shape;445;g292da2d351b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92da2d351b_1_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5" name="Google Shape;455;g292da2d351b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62c85f7ccd_0_28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5" name="Google Shape;465;g162c85f7ccd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62c85f7ccd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3" name="Google Shape;473;g162c85f7ccd_0_1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1644d3010fd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8" name="Google Shape;488;g1644d3010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62c85f7ccd_0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162c85f7cc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939bc6b6e1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g2939bc6b6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4db0ee9b11_0_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g24db0ee9b1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4db0ee9b11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24db0ee9b1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4db0ee9b11_0_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g24db0ee9b1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>
  <p:cSld name="Titolo e testo vertica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>
  <p:cSld name="1_Titolo e testo vertica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aragraph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680605" y="1570892"/>
            <a:ext cx="7886700" cy="3721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>
                <a:solidFill>
                  <a:schemeClr val="dk1"/>
                </a:solidFill>
              </a:defRPr>
            </a:lvl1pPr>
            <a:lvl2pPr marL="914400" lvl="1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>
                <a:solidFill>
                  <a:schemeClr val="dk1"/>
                </a:solidFill>
              </a:defRPr>
            </a:lvl2pPr>
            <a:lvl3pPr marL="1371600" lvl="2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>
                <a:solidFill>
                  <a:schemeClr val="dk1"/>
                </a:solidFill>
              </a:defRPr>
            </a:lvl3pPr>
            <a:lvl4pPr marL="1828800" lvl="3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>
                <a:solidFill>
                  <a:schemeClr val="dk1"/>
                </a:solidFill>
              </a:defRPr>
            </a:lvl4pPr>
            <a:lvl5pPr marL="2286000" lvl="4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346004" y="6245225"/>
            <a:ext cx="34079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2" name="Google Shape;22;p5"/>
          <p:cNvSpPr/>
          <p:nvPr/>
        </p:nvSpPr>
        <p:spPr>
          <a:xfrm>
            <a:off x="0" y="1"/>
            <a:ext cx="9144000" cy="803564"/>
          </a:xfrm>
          <a:prstGeom prst="rect">
            <a:avLst/>
          </a:prstGeom>
          <a:solidFill>
            <a:srgbClr val="960000"/>
          </a:solidFill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160" y="112367"/>
            <a:ext cx="1021422" cy="60842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6543343" y="100290"/>
            <a:ext cx="2523392" cy="60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>
  <p:cSld name="Due contenuti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/>
            </a:lvl1pPr>
            <a:lvl2pPr marL="914400" lvl="1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sz="2800"/>
            </a:lvl2pPr>
            <a:lvl3pPr marL="1371600" lvl="2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/>
            </a:lvl3pPr>
            <a:lvl4pPr marL="1828800" lvl="3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sz="2800"/>
            </a:lvl4pPr>
            <a:lvl5pPr marL="2286000" lvl="4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»"/>
              <a:defRPr sz="2800"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>
  <p:cSld name="Confront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" name="Google Shape;32;p7" descr="Segnaposto testo 4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>
  <p:cSld name="Solo titolo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>
  <p:cSld name="Contenuto con didascalia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0" name="Google Shape;40;p9" descr="Segnaposto testo 3"/>
          <p:cNvSpPr txBox="1">
            <a:spLocks noGrp="1"/>
          </p:cNvSpPr>
          <p:nvPr>
            <p:ph type="body" idx="2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>
  <p:cSld name="Immagine con didascalia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 descr="Segnaposto immagine 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96838"/>
            <a:ext cx="2300289" cy="102870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 descr="Text Box 9"/>
          <p:cNvSpPr/>
          <p:nvPr/>
        </p:nvSpPr>
        <p:spPr>
          <a:xfrm>
            <a:off x="285745" y="1716011"/>
            <a:ext cx="85725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3200"/>
              <a:buFont typeface="Helvetica Neue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3200"/>
              <a:buFont typeface="Helvetica Neue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1800"/>
              <a:buFont typeface="Helvetica Neue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13" descr="Picture 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88639"/>
            <a:ext cx="4093343" cy="9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ct val="71590"/>
              <a:buFont typeface="Helvetica Neue"/>
              <a:buNone/>
            </a:pPr>
            <a:r>
              <a:rPr lang="it-IT" sz="3911" b="1">
                <a:solidFill>
                  <a:srgbClr val="B3071B"/>
                </a:solidFill>
              </a:rPr>
              <a:t>Percorso di coaching per PMI </a:t>
            </a:r>
            <a:endParaRPr sz="3911" b="1">
              <a:solidFill>
                <a:srgbClr val="B3071B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ct val="71590"/>
              <a:buFont typeface="Helvetica Neue"/>
              <a:buNone/>
            </a:pPr>
            <a:r>
              <a:rPr lang="it-IT" sz="3911" b="1">
                <a:solidFill>
                  <a:srgbClr val="B3071B"/>
                </a:solidFill>
              </a:rPr>
              <a:t>Tecnologie digitali al servizio della transizione ecologica</a:t>
            </a:r>
            <a:endParaRPr sz="2911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1334294" y="3848622"/>
            <a:ext cx="6908104" cy="27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</a:pPr>
            <a:r>
              <a:rPr lang="it-IT" sz="2400"/>
              <a:t>a cura di </a:t>
            </a:r>
            <a:endParaRPr sz="2400"/>
          </a:p>
          <a:p>
            <a:pPr marL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</a:pPr>
            <a:r>
              <a:rPr lang="it-IT" sz="2400"/>
              <a:t>Eleonora Di Maria, Marco Paiola, Greta Buoso</a:t>
            </a:r>
            <a:endParaRPr sz="2400"/>
          </a:p>
          <a:p>
            <a:pPr marL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</a:pPr>
            <a:r>
              <a:rPr lang="it-IT" sz="2400"/>
              <a:t>Padova, 26 ottobre 2023</a:t>
            </a:r>
            <a:endParaRPr sz="2400"/>
          </a:p>
          <a:p>
            <a:pPr marL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</a:pPr>
            <a:r>
              <a:rPr lang="it-IT" sz="2400" i="1"/>
              <a:t>SMACT Competence Center</a:t>
            </a:r>
            <a:endParaRPr sz="2400"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 descr="Rectangle 4"/>
          <p:cNvSpPr/>
          <p:nvPr/>
        </p:nvSpPr>
        <p:spPr>
          <a:xfrm>
            <a:off x="0" y="-1"/>
            <a:ext cx="9175800" cy="12684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2" descr="Text Box 36"/>
          <p:cNvSpPr/>
          <p:nvPr/>
        </p:nvSpPr>
        <p:spPr>
          <a:xfrm>
            <a:off x="4703053" y="260647"/>
            <a:ext cx="43284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it-IT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Industria 4.0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2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190139"/>
            <a:ext cx="1859017" cy="83136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>
            <a:spLocks noGrp="1"/>
          </p:cNvSpPr>
          <p:nvPr>
            <p:ph type="sldNum" idx="4294967295"/>
          </p:nvPr>
        </p:nvSpPr>
        <p:spPr>
          <a:xfrm>
            <a:off x="8145536" y="6245225"/>
            <a:ext cx="541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/>
              <a:t>10</a:t>
            </a:fld>
            <a:endParaRPr/>
          </a:p>
        </p:txBody>
      </p:sp>
      <p:pic>
        <p:nvPicPr>
          <p:cNvPr id="144" name="Google Shape;144;p22"/>
          <p:cNvPicPr preferRelativeResize="0"/>
          <p:nvPr/>
        </p:nvPicPr>
        <p:blipFill rotWithShape="1">
          <a:blip r:embed="rId4">
            <a:alphaModFix/>
          </a:blip>
          <a:srcRect t="33967" r="-1224"/>
          <a:stretch/>
        </p:blipFill>
        <p:spPr>
          <a:xfrm>
            <a:off x="538675" y="1632475"/>
            <a:ext cx="7692145" cy="501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 descr="Rectangle 4"/>
          <p:cNvSpPr/>
          <p:nvPr/>
        </p:nvSpPr>
        <p:spPr>
          <a:xfrm>
            <a:off x="0" y="2346"/>
            <a:ext cx="9175800" cy="12684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3" descr="Text Box 36"/>
          <p:cNvSpPr/>
          <p:nvPr/>
        </p:nvSpPr>
        <p:spPr>
          <a:xfrm>
            <a:off x="2210800" y="166475"/>
            <a:ext cx="68490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it-IT"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opportunità delle tecnologie digitali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3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190139"/>
            <a:ext cx="1859017" cy="83136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3"/>
          <p:cNvSpPr txBox="1">
            <a:spLocks noGrp="1"/>
          </p:cNvSpPr>
          <p:nvPr>
            <p:ph type="sldNum" idx="4294967295"/>
          </p:nvPr>
        </p:nvSpPr>
        <p:spPr>
          <a:xfrm>
            <a:off x="8384892" y="6245225"/>
            <a:ext cx="30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/>
              <a:t>11</a:t>
            </a:fld>
            <a:endParaRPr/>
          </a:p>
        </p:txBody>
      </p:sp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0" y="1727946"/>
            <a:ext cx="8168791" cy="4669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 descr="Rectangle 4"/>
          <p:cNvSpPr/>
          <p:nvPr/>
        </p:nvSpPr>
        <p:spPr>
          <a:xfrm>
            <a:off x="0" y="-1"/>
            <a:ext cx="9175800" cy="12684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4" descr="Text Box 36"/>
          <p:cNvSpPr/>
          <p:nvPr/>
        </p:nvSpPr>
        <p:spPr>
          <a:xfrm>
            <a:off x="4703053" y="260647"/>
            <a:ext cx="43284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it-IT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Quali tecnologie?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24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190139"/>
            <a:ext cx="1859017" cy="83136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4"/>
          <p:cNvSpPr txBox="1">
            <a:spLocks noGrp="1"/>
          </p:cNvSpPr>
          <p:nvPr>
            <p:ph type="sldNum" idx="4294967295"/>
          </p:nvPr>
        </p:nvSpPr>
        <p:spPr>
          <a:xfrm>
            <a:off x="8145536" y="6245225"/>
            <a:ext cx="541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/>
              <a:t>12</a:t>
            </a:fld>
            <a:endParaRPr/>
          </a:p>
        </p:txBody>
      </p:sp>
      <p:pic>
        <p:nvPicPr>
          <p:cNvPr id="162" name="Google Shape;16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1075" y="1882050"/>
            <a:ext cx="6981825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 descr="Rectangle 4"/>
          <p:cNvSpPr/>
          <p:nvPr/>
        </p:nvSpPr>
        <p:spPr>
          <a:xfrm>
            <a:off x="0" y="-1"/>
            <a:ext cx="9175800" cy="12684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5" descr="Text Box 36"/>
          <p:cNvSpPr/>
          <p:nvPr/>
        </p:nvSpPr>
        <p:spPr>
          <a:xfrm>
            <a:off x="2992849" y="260650"/>
            <a:ext cx="60387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it-IT"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Tecnologie e sostenibilità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25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190139"/>
            <a:ext cx="1859017" cy="83136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5"/>
          <p:cNvSpPr txBox="1">
            <a:spLocks noGrp="1"/>
          </p:cNvSpPr>
          <p:nvPr>
            <p:ph type="sldNum" idx="4294967295"/>
          </p:nvPr>
        </p:nvSpPr>
        <p:spPr>
          <a:xfrm>
            <a:off x="8145536" y="6245225"/>
            <a:ext cx="541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/>
              <a:t>13</a:t>
            </a:fld>
            <a:endParaRPr/>
          </a:p>
        </p:txBody>
      </p:sp>
      <p:pic>
        <p:nvPicPr>
          <p:cNvPr id="171" name="Google Shape;17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420799"/>
            <a:ext cx="7163596" cy="528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 descr="Rectangle 4"/>
          <p:cNvSpPr/>
          <p:nvPr/>
        </p:nvSpPr>
        <p:spPr>
          <a:xfrm>
            <a:off x="0" y="2346"/>
            <a:ext cx="9175800" cy="12684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6" descr="Text Box 36"/>
          <p:cNvSpPr/>
          <p:nvPr/>
        </p:nvSpPr>
        <p:spPr>
          <a:xfrm>
            <a:off x="2210800" y="318875"/>
            <a:ext cx="68490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it-IT"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Dal prodotto al servizio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26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190139"/>
            <a:ext cx="1859017" cy="831362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6"/>
          <p:cNvSpPr txBox="1">
            <a:spLocks noGrp="1"/>
          </p:cNvSpPr>
          <p:nvPr>
            <p:ph type="sldNum" idx="4294967295"/>
          </p:nvPr>
        </p:nvSpPr>
        <p:spPr>
          <a:xfrm>
            <a:off x="8384892" y="6245225"/>
            <a:ext cx="30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/>
              <a:t>14</a:t>
            </a:fld>
            <a:endParaRPr/>
          </a:p>
        </p:txBody>
      </p:sp>
      <p:pic>
        <p:nvPicPr>
          <p:cNvPr id="180" name="Google Shape;18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979621"/>
            <a:ext cx="8839200" cy="402247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6"/>
          <p:cNvSpPr txBox="1"/>
          <p:nvPr/>
        </p:nvSpPr>
        <p:spPr>
          <a:xfrm>
            <a:off x="3398925" y="6168275"/>
            <a:ext cx="408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i="1">
                <a:solidFill>
                  <a:schemeClr val="dk1"/>
                </a:solidFill>
              </a:rPr>
              <a:t>Fonte: Langley, D. J. (2022) </a:t>
            </a:r>
            <a:endParaRPr sz="1800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7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96838"/>
            <a:ext cx="2300289" cy="102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7" descr="Text Box 9"/>
          <p:cNvSpPr/>
          <p:nvPr/>
        </p:nvSpPr>
        <p:spPr>
          <a:xfrm>
            <a:off x="285720" y="2215236"/>
            <a:ext cx="8572500" cy="307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3200"/>
              <a:buFont typeface="Helvetica Neue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3200"/>
              <a:buFont typeface="Helvetica Neue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2800"/>
              <a:buFont typeface="Helvetica Neue"/>
              <a:buAutoNum type="arabicPeriod"/>
            </a:pPr>
            <a:r>
              <a:rPr lang="it-IT" sz="2800" b="1" i="0" u="none" strike="noStrike" cap="none">
                <a:solidFill>
                  <a:srgbClr val="B30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 </a:t>
            </a:r>
            <a:r>
              <a:rPr lang="it-IT" sz="2800" b="1">
                <a:solidFill>
                  <a:srgbClr val="B30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strategia e specializzazione aziendale, strategie di sostenibilità ambientale </a:t>
            </a:r>
            <a:endParaRPr sz="2800" b="1" i="0" u="none" strike="noStrike" cap="none">
              <a:solidFill>
                <a:srgbClr val="B30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1800"/>
              <a:buFont typeface="Helvetica Neue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27" descr="Picture 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88639"/>
            <a:ext cx="4093343" cy="9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7"/>
          <p:cNvSpPr txBox="1">
            <a:spLocks noGrp="1"/>
          </p:cNvSpPr>
          <p:nvPr>
            <p:ph type="sldNum" idx="4294967295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 descr="Rectangle 4"/>
          <p:cNvSpPr/>
          <p:nvPr/>
        </p:nvSpPr>
        <p:spPr>
          <a:xfrm>
            <a:off x="0" y="2346"/>
            <a:ext cx="9175751" cy="1268413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8" descr="Text Box 36"/>
          <p:cNvSpPr/>
          <p:nvPr/>
        </p:nvSpPr>
        <p:spPr>
          <a:xfrm>
            <a:off x="4374927" y="318800"/>
            <a:ext cx="47301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it-IT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Prendi il cellulare!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28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190139"/>
            <a:ext cx="1859017" cy="83136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8"/>
          <p:cNvSpPr txBox="1">
            <a:spLocks noGrp="1"/>
          </p:cNvSpPr>
          <p:nvPr>
            <p:ph type="sldNum" idx="4294967295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/>
              <a:t>16</a:t>
            </a:fld>
            <a:endParaRPr/>
          </a:p>
        </p:txBody>
      </p:sp>
      <p:pic>
        <p:nvPicPr>
          <p:cNvPr id="198" name="Google Shape;198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706451"/>
            <a:ext cx="9144000" cy="4087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 descr="Rectangle 4"/>
          <p:cNvSpPr/>
          <p:nvPr/>
        </p:nvSpPr>
        <p:spPr>
          <a:xfrm>
            <a:off x="0" y="-1"/>
            <a:ext cx="9175800" cy="12684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9" descr="Text Box 36"/>
          <p:cNvSpPr/>
          <p:nvPr/>
        </p:nvSpPr>
        <p:spPr>
          <a:xfrm>
            <a:off x="2233446" y="260650"/>
            <a:ext cx="6798000" cy="10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it-IT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Discussione dei risultati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29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190139"/>
            <a:ext cx="1859017" cy="831362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</a:pPr>
            <a:r>
              <a:rPr lang="it-IT"/>
              <a:t>Proiezione risultati domanda 3 (vantaggio competitivo) e 4 (strategie di sostenibilità)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 descr="Rectangle 4"/>
          <p:cNvSpPr/>
          <p:nvPr/>
        </p:nvSpPr>
        <p:spPr>
          <a:xfrm>
            <a:off x="0" y="-1"/>
            <a:ext cx="9175751" cy="1268413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0" descr="Text Box 36"/>
          <p:cNvSpPr/>
          <p:nvPr/>
        </p:nvSpPr>
        <p:spPr>
          <a:xfrm>
            <a:off x="2233446" y="260650"/>
            <a:ext cx="6798000" cy="10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it-IT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 esempio: Il vantaggio competitivo delle PMI che adottano digitale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30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190139"/>
            <a:ext cx="1859017" cy="83136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0"/>
          <p:cNvSpPr txBox="1">
            <a:spLocks noGrp="1"/>
          </p:cNvSpPr>
          <p:nvPr>
            <p:ph type="sldNum" idx="4294967295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/>
              <a:t>18</a:t>
            </a:fld>
            <a:endParaRPr/>
          </a:p>
        </p:txBody>
      </p:sp>
      <p:pic>
        <p:nvPicPr>
          <p:cNvPr id="215" name="Google Shape;215;p30" descr="Chart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684" y="1734591"/>
            <a:ext cx="7098900" cy="45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0"/>
          <p:cNvSpPr/>
          <p:nvPr/>
        </p:nvSpPr>
        <p:spPr>
          <a:xfrm>
            <a:off x="68547" y="6519988"/>
            <a:ext cx="2794024" cy="22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Laboratorio Manifattura Digitale - Indagine 2017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0"/>
          <p:cNvSpPr/>
          <p:nvPr/>
        </p:nvSpPr>
        <p:spPr>
          <a:xfrm>
            <a:off x="959075" y="1891850"/>
            <a:ext cx="2443800" cy="2903400"/>
          </a:xfrm>
          <a:prstGeom prst="rect">
            <a:avLst/>
          </a:prstGeom>
          <a:noFill/>
          <a:ln w="28575" cap="flat" cmpd="sng">
            <a:solidFill>
              <a:srgbClr val="B3071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0"/>
          <p:cNvSpPr txBox="1"/>
          <p:nvPr/>
        </p:nvSpPr>
        <p:spPr>
          <a:xfrm>
            <a:off x="1195550" y="1385125"/>
            <a:ext cx="2102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Differenziazione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 descr="Rectangle 4"/>
          <p:cNvSpPr/>
          <p:nvPr/>
        </p:nvSpPr>
        <p:spPr>
          <a:xfrm>
            <a:off x="0" y="-1"/>
            <a:ext cx="9175800" cy="12684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31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190139"/>
            <a:ext cx="1859017" cy="831362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1"/>
          <p:cNvSpPr txBox="1">
            <a:spLocks noGrp="1"/>
          </p:cNvSpPr>
          <p:nvPr>
            <p:ph type="sldNum" idx="4294967295"/>
          </p:nvPr>
        </p:nvSpPr>
        <p:spPr>
          <a:xfrm>
            <a:off x="8384892" y="6245225"/>
            <a:ext cx="30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/>
              <a:t>19</a:t>
            </a:fld>
            <a:endParaRPr/>
          </a:p>
        </p:txBody>
      </p:sp>
      <p:sp>
        <p:nvSpPr>
          <p:cNvPr id="226" name="Google Shape;226;p31"/>
          <p:cNvSpPr/>
          <p:nvPr/>
        </p:nvSpPr>
        <p:spPr>
          <a:xfrm>
            <a:off x="68550" y="6520000"/>
            <a:ext cx="4912800" cy="2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>
                <a:solidFill>
                  <a:schemeClr val="dk1"/>
                </a:solidFill>
              </a:rPr>
              <a:t>Fonte: dSEA Rapporto </a:t>
            </a:r>
            <a:r>
              <a:rPr lang="it-IT" sz="1000" b="1">
                <a:solidFill>
                  <a:schemeClr val="dk1"/>
                </a:solidFill>
              </a:rPr>
              <a:t>PROGETTO A2 - “DIGITALIZZAZIONE E PMI”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1" descr="Text Box 36"/>
          <p:cNvSpPr/>
          <p:nvPr/>
        </p:nvSpPr>
        <p:spPr>
          <a:xfrm>
            <a:off x="1776275" y="125250"/>
            <a:ext cx="7367700" cy="10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it-IT" sz="3200">
                <a:solidFill>
                  <a:srgbClr val="FFFFFF"/>
                </a:solidFill>
              </a:rPr>
              <a:t>Investimenti in sostenibilità ambientale in Veneto e digitalizzazione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150" y="1420799"/>
            <a:ext cx="7569201" cy="494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 descr="Rectangle 4"/>
          <p:cNvSpPr/>
          <p:nvPr/>
        </p:nvSpPr>
        <p:spPr>
          <a:xfrm>
            <a:off x="0" y="2346"/>
            <a:ext cx="9175800" cy="12684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 descr="Text Box 36"/>
          <p:cNvSpPr/>
          <p:nvPr/>
        </p:nvSpPr>
        <p:spPr>
          <a:xfrm>
            <a:off x="5386781" y="318799"/>
            <a:ext cx="37182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it-IT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Obiettivi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 descr="Segnaposto contenuto 5"/>
          <p:cNvSpPr txBox="1">
            <a:spLocks noGrp="1"/>
          </p:cNvSpPr>
          <p:nvPr>
            <p:ph type="body" idx="1"/>
          </p:nvPr>
        </p:nvSpPr>
        <p:spPr>
          <a:xfrm>
            <a:off x="323527" y="1639341"/>
            <a:ext cx="84969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lnSpcReduction="10000"/>
          </a:bodyPr>
          <a:lstStyle/>
          <a:p>
            <a:pPr marL="322324" lvl="0" indent="-3369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62"/>
              <a:buFont typeface="Helvetica Neue"/>
              <a:buChar char="•"/>
            </a:pPr>
            <a:r>
              <a:rPr lang="it-IT" sz="2832">
                <a:latin typeface="Helvetica Neue"/>
                <a:ea typeface="Helvetica Neue"/>
                <a:cs typeface="Helvetica Neue"/>
                <a:sym typeface="Helvetica Neue"/>
              </a:rPr>
              <a:t>L’incontro si propone di:</a:t>
            </a:r>
            <a:endParaRPr sz="2832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98373" lvl="1" indent="-30383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11"/>
              <a:buFont typeface="Helvetica Neue"/>
              <a:buChar char="–"/>
            </a:pPr>
            <a:r>
              <a:rPr lang="it-IT" sz="2600">
                <a:latin typeface="Helvetica Neue"/>
                <a:ea typeface="Helvetica Neue"/>
                <a:cs typeface="Helvetica Neue"/>
                <a:sym typeface="Helvetica Neue"/>
              </a:rPr>
              <a:t>Introdurre il tema della </a:t>
            </a:r>
            <a:r>
              <a:rPr lang="it-IT" sz="2600" i="1">
                <a:latin typeface="Helvetica Neue"/>
                <a:ea typeface="Helvetica Neue"/>
                <a:cs typeface="Helvetica Neue"/>
                <a:sym typeface="Helvetica Neue"/>
              </a:rPr>
              <a:t>doppia transizione (twin transition) </a:t>
            </a:r>
            <a:r>
              <a:rPr lang="it-IT" sz="2600">
                <a:latin typeface="Helvetica Neue"/>
                <a:ea typeface="Helvetica Neue"/>
                <a:cs typeface="Helvetica Neue"/>
                <a:sym typeface="Helvetica Neue"/>
              </a:rPr>
              <a:t>e le opportunità offerte dalle tecnologie digitali alle strategie di sostenibilità ambientale </a:t>
            </a:r>
            <a:endParaRPr sz="2600" i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98373" lvl="1" indent="-30383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11"/>
              <a:buFont typeface="Helvetica Neue"/>
              <a:buChar char="–"/>
            </a:pPr>
            <a:r>
              <a:rPr lang="it-IT" sz="2600">
                <a:latin typeface="Helvetica Neue"/>
                <a:ea typeface="Helvetica Neue"/>
                <a:cs typeface="Helvetica Neue"/>
                <a:sym typeface="Helvetica Neue"/>
              </a:rPr>
              <a:t>favorire un percorso di </a:t>
            </a:r>
            <a:r>
              <a:rPr lang="it-IT" sz="2600" b="1">
                <a:latin typeface="Helvetica Neue"/>
                <a:ea typeface="Helvetica Neue"/>
                <a:cs typeface="Helvetica Neue"/>
                <a:sym typeface="Helvetica Neue"/>
              </a:rPr>
              <a:t>riflessione condivisa</a:t>
            </a:r>
            <a:r>
              <a:rPr lang="it-IT" sz="2600">
                <a:latin typeface="Helvetica Neue"/>
                <a:ea typeface="Helvetica Neue"/>
                <a:cs typeface="Helvetica Neue"/>
                <a:sym typeface="Helvetica Neue"/>
              </a:rPr>
              <a:t> sulla </a:t>
            </a:r>
            <a:r>
              <a:rPr lang="it-IT" sz="2600" i="1">
                <a:latin typeface="Helvetica Neue"/>
                <a:ea typeface="Helvetica Neue"/>
                <a:cs typeface="Helvetica Neue"/>
                <a:sym typeface="Helvetica Neue"/>
              </a:rPr>
              <a:t>transizione digitale </a:t>
            </a:r>
            <a:endParaRPr sz="2600" i="1"/>
          </a:p>
          <a:p>
            <a:pPr marL="698373" lvl="1" indent="-30383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11"/>
              <a:buFont typeface="Helvetica Neue"/>
              <a:buChar char="–"/>
            </a:pPr>
            <a:r>
              <a:rPr lang="it-IT" sz="2600">
                <a:latin typeface="Helvetica Neue"/>
                <a:ea typeface="Helvetica Neue"/>
                <a:cs typeface="Helvetica Neue"/>
                <a:sym typeface="Helvetica Neue"/>
              </a:rPr>
              <a:t>offrire un </a:t>
            </a:r>
            <a:r>
              <a:rPr lang="it-IT" sz="2600" b="1">
                <a:latin typeface="Helvetica Neue"/>
                <a:ea typeface="Helvetica Neue"/>
                <a:cs typeface="Helvetica Neue"/>
                <a:sym typeface="Helvetica Neue"/>
              </a:rPr>
              <a:t>approccio strategico</a:t>
            </a:r>
            <a:r>
              <a:rPr lang="it-IT" sz="2600">
                <a:latin typeface="Helvetica Neue"/>
                <a:ea typeface="Helvetica Neue"/>
                <a:cs typeface="Helvetica Neue"/>
                <a:sym typeface="Helvetica Neue"/>
              </a:rPr>
              <a:t> al tema dell’adozione delle tecnologie digitali</a:t>
            </a:r>
            <a:endParaRPr sz="2600"/>
          </a:p>
          <a:p>
            <a:pPr marL="698373" lvl="1" indent="-31289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954"/>
              <a:buChar char="–"/>
            </a:pPr>
            <a:r>
              <a:rPr lang="it-IT" sz="2600"/>
              <a:t>fornire </a:t>
            </a:r>
            <a:r>
              <a:rPr lang="it-IT" sz="2600" b="1"/>
              <a:t>strumenti utili </a:t>
            </a:r>
            <a:r>
              <a:rPr lang="it-IT" sz="2600"/>
              <a:t>all’impresa per realizzare con successo il percorso di transizione digitale</a:t>
            </a:r>
            <a:endParaRPr sz="2600"/>
          </a:p>
        </p:txBody>
      </p:sp>
      <p:pic>
        <p:nvPicPr>
          <p:cNvPr id="71" name="Google Shape;71;p14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190139"/>
            <a:ext cx="1859017" cy="83136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>
            <a:spLocks noGrp="1"/>
          </p:cNvSpPr>
          <p:nvPr>
            <p:ph type="sldNum" idx="4294967295"/>
          </p:nvPr>
        </p:nvSpPr>
        <p:spPr>
          <a:xfrm>
            <a:off x="8384892" y="6245225"/>
            <a:ext cx="30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96838"/>
            <a:ext cx="2300289" cy="102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2" descr="Text Box 9"/>
          <p:cNvSpPr/>
          <p:nvPr/>
        </p:nvSpPr>
        <p:spPr>
          <a:xfrm>
            <a:off x="285720" y="2215236"/>
            <a:ext cx="8572500" cy="21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3200"/>
              <a:buFont typeface="Helvetica Neue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3200"/>
              <a:buFont typeface="Helvetica Neue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2800"/>
              <a:buFont typeface="Helvetica Neue"/>
              <a:buAutoNum type="arabicPeriod" startAt="2"/>
            </a:pPr>
            <a:r>
              <a:rPr lang="it-IT" sz="2800" b="1">
                <a:solidFill>
                  <a:srgbClr val="B30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 panorama delle tecnologie digitali e il potenziale applicativo in ambito sostenibilità</a:t>
            </a:r>
            <a:endParaRPr sz="2800" b="1" i="0" u="none" strike="noStrike" cap="none">
              <a:solidFill>
                <a:srgbClr val="B30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1800"/>
              <a:buFont typeface="Helvetica Neue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32" descr="Picture 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88639"/>
            <a:ext cx="4093342" cy="9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2"/>
          <p:cNvSpPr txBox="1">
            <a:spLocks noGrp="1"/>
          </p:cNvSpPr>
          <p:nvPr>
            <p:ph type="sldNum" idx="4294967295"/>
          </p:nvPr>
        </p:nvSpPr>
        <p:spPr>
          <a:xfrm>
            <a:off x="8384892" y="6245225"/>
            <a:ext cx="30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 descr="Rectangle 4"/>
          <p:cNvSpPr/>
          <p:nvPr/>
        </p:nvSpPr>
        <p:spPr>
          <a:xfrm>
            <a:off x="0" y="2346"/>
            <a:ext cx="9175800" cy="12684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3" descr="Text Box 36"/>
          <p:cNvSpPr/>
          <p:nvPr/>
        </p:nvSpPr>
        <p:spPr>
          <a:xfrm>
            <a:off x="4374927" y="318800"/>
            <a:ext cx="47301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it-IT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Prendi il cellulare!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33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190139"/>
            <a:ext cx="1859017" cy="83136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3"/>
          <p:cNvSpPr txBox="1">
            <a:spLocks noGrp="1"/>
          </p:cNvSpPr>
          <p:nvPr>
            <p:ph type="sldNum" idx="4294967295"/>
          </p:nvPr>
        </p:nvSpPr>
        <p:spPr>
          <a:xfrm>
            <a:off x="8384892" y="6245225"/>
            <a:ext cx="30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/>
              <a:t>21</a:t>
            </a:fld>
            <a:endParaRPr/>
          </a:p>
        </p:txBody>
      </p:sp>
      <p:pic>
        <p:nvPicPr>
          <p:cNvPr id="245" name="Google Shape;245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706451"/>
            <a:ext cx="9144000" cy="4087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 descr="Rectangle 4"/>
          <p:cNvSpPr/>
          <p:nvPr/>
        </p:nvSpPr>
        <p:spPr>
          <a:xfrm>
            <a:off x="0" y="-1"/>
            <a:ext cx="9175800" cy="12684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4" descr="Text Box 36"/>
          <p:cNvSpPr/>
          <p:nvPr/>
        </p:nvSpPr>
        <p:spPr>
          <a:xfrm>
            <a:off x="2233446" y="260650"/>
            <a:ext cx="6798000" cy="10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it-IT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Discussione dei risultati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34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190139"/>
            <a:ext cx="1859017" cy="831362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</a:pPr>
            <a:r>
              <a:rPr lang="it-IT"/>
              <a:t>Proiezione risultati domande 5, 6, 7, 8,9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" descr="Rectangle 4"/>
          <p:cNvSpPr/>
          <p:nvPr/>
        </p:nvSpPr>
        <p:spPr>
          <a:xfrm>
            <a:off x="0" y="-1"/>
            <a:ext cx="9175800" cy="12684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5" descr="Text Box 36"/>
          <p:cNvSpPr/>
          <p:nvPr/>
        </p:nvSpPr>
        <p:spPr>
          <a:xfrm>
            <a:off x="3535361" y="190147"/>
            <a:ext cx="55263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it-IT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Indagine ISTAT</a:t>
            </a: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it-IT" sz="3200">
                <a:solidFill>
                  <a:srgbClr val="FFFFFF"/>
                </a:solidFill>
              </a:rPr>
              <a:t>ICT nelle imprese 2022</a:t>
            </a:r>
            <a:endParaRPr sz="3200">
              <a:solidFill>
                <a:srgbClr val="FFFFFF"/>
              </a:solidFill>
            </a:endParaRPr>
          </a:p>
        </p:txBody>
      </p:sp>
      <p:pic>
        <p:nvPicPr>
          <p:cNvPr id="260" name="Google Shape;260;p35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190139"/>
            <a:ext cx="1859017" cy="831362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5"/>
          <p:cNvSpPr txBox="1">
            <a:spLocks noGrp="1"/>
          </p:cNvSpPr>
          <p:nvPr>
            <p:ph type="sldNum" idx="4294967295"/>
          </p:nvPr>
        </p:nvSpPr>
        <p:spPr>
          <a:xfrm>
            <a:off x="8384892" y="6245225"/>
            <a:ext cx="30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/>
              <a:t>23</a:t>
            </a:fld>
            <a:endParaRPr/>
          </a:p>
        </p:txBody>
      </p:sp>
      <p:pic>
        <p:nvPicPr>
          <p:cNvPr id="262" name="Google Shape;26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50" y="2232924"/>
            <a:ext cx="8839204" cy="3729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 descr="Rectangle 4"/>
          <p:cNvSpPr/>
          <p:nvPr/>
        </p:nvSpPr>
        <p:spPr>
          <a:xfrm>
            <a:off x="0" y="-1"/>
            <a:ext cx="9175751" cy="1268413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6" descr="Text Box 36"/>
          <p:cNvSpPr/>
          <p:nvPr/>
        </p:nvSpPr>
        <p:spPr>
          <a:xfrm>
            <a:off x="3505286" y="125297"/>
            <a:ext cx="55263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it-IT" sz="3200">
                <a:solidFill>
                  <a:srgbClr val="FFFFFF"/>
                </a:solidFill>
              </a:rPr>
              <a:t>La digitalizzazione delle imprese (Selfi4.0)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36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190139"/>
            <a:ext cx="1859017" cy="831362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6"/>
          <p:cNvSpPr txBox="1">
            <a:spLocks noGrp="1"/>
          </p:cNvSpPr>
          <p:nvPr>
            <p:ph type="sldNum" idx="4294967295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/>
              <a:t>24</a:t>
            </a:fld>
            <a:endParaRPr/>
          </a:p>
        </p:txBody>
      </p:sp>
      <p:pic>
        <p:nvPicPr>
          <p:cNvPr id="271" name="Google Shape;27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075" y="1465912"/>
            <a:ext cx="8080090" cy="485821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/>
          <p:nvPr/>
        </p:nvSpPr>
        <p:spPr>
          <a:xfrm>
            <a:off x="68550" y="6520000"/>
            <a:ext cx="6864600" cy="2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/>
              <a:t>Fonte: dSEA Rapporto </a:t>
            </a:r>
            <a:r>
              <a:rPr lang="it-IT" sz="1000" b="1">
                <a:solidFill>
                  <a:schemeClr val="dk1"/>
                </a:solidFill>
              </a:rPr>
              <a:t>PROGETTO A2 - “DIGITALIZZAZIONE E PMI” 2022</a:t>
            </a:r>
            <a:r>
              <a:rPr lang="it-IT" sz="1000"/>
              <a:t>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 descr="Rectangle 4"/>
          <p:cNvSpPr/>
          <p:nvPr/>
        </p:nvSpPr>
        <p:spPr>
          <a:xfrm>
            <a:off x="0" y="-1"/>
            <a:ext cx="9175800" cy="12684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it-IT" sz="1800" b="1"/>
              <a:t> 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7" descr="Text Box 36"/>
          <p:cNvSpPr/>
          <p:nvPr/>
        </p:nvSpPr>
        <p:spPr>
          <a:xfrm>
            <a:off x="2827424" y="125300"/>
            <a:ext cx="62043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37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190139"/>
            <a:ext cx="1859017" cy="831362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7"/>
          <p:cNvSpPr txBox="1">
            <a:spLocks noGrp="1"/>
          </p:cNvSpPr>
          <p:nvPr>
            <p:ph type="sldNum" idx="4294967295"/>
          </p:nvPr>
        </p:nvSpPr>
        <p:spPr>
          <a:xfrm>
            <a:off x="8384892" y="6245225"/>
            <a:ext cx="30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/>
              <a:t>25</a:t>
            </a:fld>
            <a:endParaRPr/>
          </a:p>
        </p:txBody>
      </p:sp>
      <p:sp>
        <p:nvSpPr>
          <p:cNvPr id="281" name="Google Shape;281;p37"/>
          <p:cNvSpPr/>
          <p:nvPr/>
        </p:nvSpPr>
        <p:spPr>
          <a:xfrm>
            <a:off x="68550" y="6520000"/>
            <a:ext cx="6864600" cy="2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/>
              <a:t>Fonte: dSEA Rapporto </a:t>
            </a:r>
            <a:r>
              <a:rPr lang="it-IT" sz="1000" b="1">
                <a:solidFill>
                  <a:schemeClr val="dk1"/>
                </a:solidFill>
              </a:rPr>
              <a:t>PROGETTO A2 - “DIGITALIZZAZIONE E PMI” 2022</a:t>
            </a:r>
            <a:r>
              <a:rPr lang="it-IT" sz="1000"/>
              <a:t>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925" y="1420799"/>
            <a:ext cx="7563947" cy="4946802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7" descr="Text Box 36"/>
          <p:cNvSpPr/>
          <p:nvPr/>
        </p:nvSpPr>
        <p:spPr>
          <a:xfrm>
            <a:off x="3505286" y="125297"/>
            <a:ext cx="55263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it-IT" sz="3200">
                <a:solidFill>
                  <a:srgbClr val="FFFFFF"/>
                </a:solidFill>
              </a:rPr>
              <a:t>Investimenti in Industria 4.0 (Selfi4.0)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8" descr="Rectangle 4"/>
          <p:cNvSpPr/>
          <p:nvPr/>
        </p:nvSpPr>
        <p:spPr>
          <a:xfrm>
            <a:off x="0" y="-1"/>
            <a:ext cx="9175800" cy="12684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it-IT" sz="1800" b="1"/>
              <a:t> 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38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190139"/>
            <a:ext cx="1859017" cy="831362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8"/>
          <p:cNvSpPr txBox="1">
            <a:spLocks noGrp="1"/>
          </p:cNvSpPr>
          <p:nvPr>
            <p:ph type="sldNum" idx="4294967295"/>
          </p:nvPr>
        </p:nvSpPr>
        <p:spPr>
          <a:xfrm>
            <a:off x="8384892" y="6245225"/>
            <a:ext cx="30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/>
              <a:t>26</a:t>
            </a:fld>
            <a:endParaRPr/>
          </a:p>
        </p:txBody>
      </p:sp>
      <p:sp>
        <p:nvSpPr>
          <p:cNvPr id="291" name="Google Shape;291;p38"/>
          <p:cNvSpPr/>
          <p:nvPr/>
        </p:nvSpPr>
        <p:spPr>
          <a:xfrm>
            <a:off x="68550" y="6520000"/>
            <a:ext cx="6864600" cy="2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/>
              <a:t>Fonte: dSEA Rapporto </a:t>
            </a:r>
            <a:r>
              <a:rPr lang="it-IT" sz="1000" b="1">
                <a:solidFill>
                  <a:schemeClr val="dk1"/>
                </a:solidFill>
              </a:rPr>
              <a:t>PROGETTO A2 - “DIGITALIZZAZIONE E PMI” 2022</a:t>
            </a:r>
            <a:r>
              <a:rPr lang="it-IT" sz="1000"/>
              <a:t>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925" y="1420800"/>
            <a:ext cx="7569205" cy="494680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8" descr="Text Box 36"/>
          <p:cNvSpPr/>
          <p:nvPr/>
        </p:nvSpPr>
        <p:spPr>
          <a:xfrm>
            <a:off x="3505286" y="125297"/>
            <a:ext cx="55263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it-IT" sz="3200">
                <a:solidFill>
                  <a:srgbClr val="FFFFFF"/>
                </a:solidFill>
              </a:rPr>
              <a:t>Investimenti in tecnologie digitali (Selfi4.0)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" descr="Rectangle 4"/>
          <p:cNvSpPr/>
          <p:nvPr/>
        </p:nvSpPr>
        <p:spPr>
          <a:xfrm>
            <a:off x="0" y="-1"/>
            <a:ext cx="9175800" cy="12684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it-IT" sz="1800" b="1"/>
              <a:t> 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9" descr="Text Box 36"/>
          <p:cNvSpPr/>
          <p:nvPr/>
        </p:nvSpPr>
        <p:spPr>
          <a:xfrm>
            <a:off x="2827424" y="125300"/>
            <a:ext cx="62043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it-IT" sz="3200">
                <a:solidFill>
                  <a:srgbClr val="FFFFFF"/>
                </a:solidFill>
              </a:rPr>
              <a:t>Processo decisionale </a:t>
            </a:r>
            <a:endParaRPr sz="3200">
              <a:solidFill>
                <a:srgbClr val="FFFFFF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it-IT" sz="3200">
                <a:solidFill>
                  <a:srgbClr val="FFFFFF"/>
                </a:solidFill>
              </a:rPr>
              <a:t>(Selfi 4.0)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39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190139"/>
            <a:ext cx="1859017" cy="831362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9"/>
          <p:cNvSpPr txBox="1">
            <a:spLocks noGrp="1"/>
          </p:cNvSpPr>
          <p:nvPr>
            <p:ph type="sldNum" idx="4294967295"/>
          </p:nvPr>
        </p:nvSpPr>
        <p:spPr>
          <a:xfrm>
            <a:off x="8384892" y="6245225"/>
            <a:ext cx="30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/>
              <a:t>27</a:t>
            </a:fld>
            <a:endParaRPr/>
          </a:p>
        </p:txBody>
      </p:sp>
      <p:sp>
        <p:nvSpPr>
          <p:cNvPr id="302" name="Google Shape;302;p39"/>
          <p:cNvSpPr/>
          <p:nvPr/>
        </p:nvSpPr>
        <p:spPr>
          <a:xfrm>
            <a:off x="68550" y="6520000"/>
            <a:ext cx="6864600" cy="2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/>
              <a:t>Fonte: dSEA Rapporto </a:t>
            </a:r>
            <a:r>
              <a:rPr lang="it-IT" sz="1000" b="1">
                <a:solidFill>
                  <a:schemeClr val="dk1"/>
                </a:solidFill>
              </a:rPr>
              <a:t>PROGETTO A2 - “DIGITALIZZAZIONE E PMI” 2022</a:t>
            </a:r>
            <a:r>
              <a:rPr lang="it-IT" sz="1000"/>
              <a:t>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150" y="1470874"/>
            <a:ext cx="7576810" cy="4946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0" descr="Rectangle 4"/>
          <p:cNvSpPr/>
          <p:nvPr/>
        </p:nvSpPr>
        <p:spPr>
          <a:xfrm>
            <a:off x="0" y="-1"/>
            <a:ext cx="9175800" cy="12684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it-IT" sz="1800" b="1"/>
              <a:t> 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0" descr="Text Box 36"/>
          <p:cNvSpPr/>
          <p:nvPr/>
        </p:nvSpPr>
        <p:spPr>
          <a:xfrm>
            <a:off x="2827425" y="125300"/>
            <a:ext cx="62343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it-IT" sz="2600">
                <a:solidFill>
                  <a:srgbClr val="FFFFFF"/>
                </a:solidFill>
              </a:rPr>
              <a:t>Digitalizzazione dell’area Ricerca &amp; Sviluppo (Selfi 4.0)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40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190139"/>
            <a:ext cx="1859017" cy="831362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0"/>
          <p:cNvSpPr txBox="1">
            <a:spLocks noGrp="1"/>
          </p:cNvSpPr>
          <p:nvPr>
            <p:ph type="sldNum" idx="4294967295"/>
          </p:nvPr>
        </p:nvSpPr>
        <p:spPr>
          <a:xfrm>
            <a:off x="8384892" y="6245225"/>
            <a:ext cx="30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/>
              <a:t>28</a:t>
            </a:fld>
            <a:endParaRPr/>
          </a:p>
        </p:txBody>
      </p:sp>
      <p:pic>
        <p:nvPicPr>
          <p:cNvPr id="312" name="Google Shape;31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150" y="1433324"/>
            <a:ext cx="8080092" cy="527008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0"/>
          <p:cNvSpPr/>
          <p:nvPr/>
        </p:nvSpPr>
        <p:spPr>
          <a:xfrm>
            <a:off x="68550" y="6520000"/>
            <a:ext cx="6864600" cy="2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/>
              <a:t>Fonte: dSEA Rapporto </a:t>
            </a:r>
            <a:r>
              <a:rPr lang="it-IT" sz="1000" b="1">
                <a:solidFill>
                  <a:schemeClr val="dk1"/>
                </a:solidFill>
              </a:rPr>
              <a:t>PROGETTO A2 - “DIGITALIZZAZIONE E PMI” 2022</a:t>
            </a:r>
            <a:r>
              <a:rPr lang="it-IT" sz="1000"/>
              <a:t>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1" descr="Rectangle 4"/>
          <p:cNvSpPr/>
          <p:nvPr/>
        </p:nvSpPr>
        <p:spPr>
          <a:xfrm>
            <a:off x="0" y="-1"/>
            <a:ext cx="9175800" cy="12684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it-IT" sz="1800" b="1"/>
              <a:t>( 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41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190139"/>
            <a:ext cx="1859017" cy="831362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1"/>
          <p:cNvSpPr txBox="1">
            <a:spLocks noGrp="1"/>
          </p:cNvSpPr>
          <p:nvPr>
            <p:ph type="sldNum" idx="4294967295"/>
          </p:nvPr>
        </p:nvSpPr>
        <p:spPr>
          <a:xfrm>
            <a:off x="8384892" y="6245225"/>
            <a:ext cx="30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/>
              <a:t>29</a:t>
            </a:fld>
            <a:endParaRPr/>
          </a:p>
        </p:txBody>
      </p:sp>
      <p:sp>
        <p:nvSpPr>
          <p:cNvPr id="321" name="Google Shape;321;p41" descr="Text Box 36"/>
          <p:cNvSpPr/>
          <p:nvPr/>
        </p:nvSpPr>
        <p:spPr>
          <a:xfrm>
            <a:off x="2827425" y="125300"/>
            <a:ext cx="62343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it-IT" sz="2600">
                <a:solidFill>
                  <a:srgbClr val="FFFFFF"/>
                </a:solidFill>
              </a:rPr>
              <a:t>Digitalizzazione delle vendite (Selfi 4.0)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150" y="1445824"/>
            <a:ext cx="8080092" cy="5275388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1"/>
          <p:cNvSpPr/>
          <p:nvPr/>
        </p:nvSpPr>
        <p:spPr>
          <a:xfrm>
            <a:off x="68550" y="6520000"/>
            <a:ext cx="6864600" cy="2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/>
              <a:t>Fonte: dSEA Rapporto </a:t>
            </a:r>
            <a:r>
              <a:rPr lang="it-IT" sz="1000" b="1">
                <a:solidFill>
                  <a:schemeClr val="dk1"/>
                </a:solidFill>
              </a:rPr>
              <a:t>PROGETTO A2 - “DIGITALIZZAZIONE E PMI” 2022</a:t>
            </a:r>
            <a:r>
              <a:rPr lang="it-IT" sz="1000"/>
              <a:t>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 descr="Rectangle 4"/>
          <p:cNvSpPr/>
          <p:nvPr/>
        </p:nvSpPr>
        <p:spPr>
          <a:xfrm>
            <a:off x="0" y="2346"/>
            <a:ext cx="9175800" cy="12684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5" descr="Text Box 36"/>
          <p:cNvSpPr/>
          <p:nvPr/>
        </p:nvSpPr>
        <p:spPr>
          <a:xfrm>
            <a:off x="2929746" y="318800"/>
            <a:ext cx="61752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it-IT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domande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5" descr="Segnaposto contenuto 5"/>
          <p:cNvSpPr txBox="1">
            <a:spLocks noGrp="1"/>
          </p:cNvSpPr>
          <p:nvPr>
            <p:ph type="body" idx="1"/>
          </p:nvPr>
        </p:nvSpPr>
        <p:spPr>
          <a:xfrm>
            <a:off x="323527" y="1639341"/>
            <a:ext cx="84969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lnSpcReduction="10000"/>
          </a:bodyPr>
          <a:lstStyle/>
          <a:p>
            <a:pPr marL="322324" lvl="0" indent="-3223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2"/>
              <a:buFont typeface="Helvetica Neue"/>
              <a:buChar char="•"/>
            </a:pPr>
            <a:r>
              <a:rPr lang="it-IT" sz="2832">
                <a:latin typeface="Helvetica Neue"/>
                <a:ea typeface="Helvetica Neue"/>
                <a:cs typeface="Helvetica Neue"/>
                <a:sym typeface="Helvetica Neue"/>
              </a:rPr>
              <a:t>Le domande a cui cerchiamo di dare una risposta: </a:t>
            </a:r>
            <a:endParaRPr sz="2832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98373" lvl="1" indent="-29044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Char char="–"/>
            </a:pPr>
            <a:r>
              <a:rPr lang="it-IT" sz="2600">
                <a:latin typeface="Helvetica Neue"/>
                <a:ea typeface="Helvetica Neue"/>
                <a:cs typeface="Helvetica Neue"/>
                <a:sym typeface="Helvetica Neue"/>
              </a:rPr>
              <a:t>Che </a:t>
            </a:r>
            <a:r>
              <a:rPr lang="it-IT" sz="2600" b="1">
                <a:latin typeface="Helvetica Neue"/>
                <a:ea typeface="Helvetica Neue"/>
                <a:cs typeface="Helvetica Neue"/>
                <a:sym typeface="Helvetica Neue"/>
              </a:rPr>
              <a:t>strategia</a:t>
            </a:r>
            <a:r>
              <a:rPr lang="it-IT" sz="2600">
                <a:latin typeface="Helvetica Neue"/>
                <a:ea typeface="Helvetica Neue"/>
                <a:cs typeface="Helvetica Neue"/>
                <a:sym typeface="Helvetica Neue"/>
              </a:rPr>
              <a:t> sta segu</a:t>
            </a:r>
            <a:r>
              <a:rPr lang="it-IT" sz="2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endo la mia azienda? qual è il mio business model?</a:t>
            </a:r>
            <a:endParaRPr sz="2600" i="1">
              <a:solidFill>
                <a:schemeClr val="dk1"/>
              </a:solidFill>
            </a:endParaRPr>
          </a:p>
          <a:p>
            <a:pPr marL="698373" lvl="1" indent="-29044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Char char="–"/>
            </a:pPr>
            <a:r>
              <a:rPr lang="it-IT" sz="2600">
                <a:latin typeface="Helvetica Neue"/>
                <a:ea typeface="Helvetica Neue"/>
                <a:cs typeface="Helvetica Neue"/>
                <a:sym typeface="Helvetica Neue"/>
              </a:rPr>
              <a:t>Quale focus sul fronte della </a:t>
            </a:r>
            <a:r>
              <a:rPr lang="it-IT" sz="2600" b="1">
                <a:latin typeface="Helvetica Neue"/>
                <a:ea typeface="Helvetica Neue"/>
                <a:cs typeface="Helvetica Neue"/>
                <a:sym typeface="Helvetica Neue"/>
              </a:rPr>
              <a:t>sostenibilità ambientale</a:t>
            </a:r>
            <a:r>
              <a:rPr lang="it-IT" sz="2600"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  <a:p>
            <a:pPr marL="698373" lvl="1" indent="-29044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Char char="–"/>
            </a:pPr>
            <a:r>
              <a:rPr lang="it-IT" sz="2600">
                <a:latin typeface="Helvetica Neue"/>
                <a:ea typeface="Helvetica Neue"/>
                <a:cs typeface="Helvetica Neue"/>
                <a:sym typeface="Helvetica Neue"/>
              </a:rPr>
              <a:t>Quali sono le </a:t>
            </a:r>
            <a:r>
              <a:rPr lang="it-IT" sz="2600" b="1">
                <a:latin typeface="Helvetica Neue"/>
                <a:ea typeface="Helvetica Neue"/>
                <a:cs typeface="Helvetica Neue"/>
                <a:sym typeface="Helvetica Neue"/>
              </a:rPr>
              <a:t>applicazioni</a:t>
            </a:r>
            <a:r>
              <a:rPr lang="it-IT" sz="2600">
                <a:latin typeface="Helvetica Neue"/>
                <a:ea typeface="Helvetica Neue"/>
                <a:cs typeface="Helvetica Neue"/>
                <a:sym typeface="Helvetica Neue"/>
              </a:rPr>
              <a:t> digitali più utili? </a:t>
            </a:r>
            <a:endParaRPr sz="2600"/>
          </a:p>
          <a:p>
            <a:pPr marL="698373" lvl="1" indent="-29882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732"/>
              <a:buChar char="–"/>
            </a:pPr>
            <a:r>
              <a:rPr lang="it-IT" sz="2600"/>
              <a:t>In che modo posso trarre il </a:t>
            </a:r>
            <a:r>
              <a:rPr lang="it-IT" sz="2600" b="1"/>
              <a:t>massimo vantaggio</a:t>
            </a:r>
            <a:r>
              <a:rPr lang="it-IT" sz="2600"/>
              <a:t> dalle tecnologie digitali?</a:t>
            </a:r>
            <a:endParaRPr sz="2600"/>
          </a:p>
          <a:p>
            <a:pPr marL="698373" lvl="1" indent="-29044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Char char="–"/>
            </a:pPr>
            <a:r>
              <a:rPr lang="it-IT" sz="2600"/>
              <a:t>Quale </a:t>
            </a:r>
            <a:r>
              <a:rPr lang="it-IT" sz="2600" b="1"/>
              <a:t>percorso</a:t>
            </a:r>
            <a:r>
              <a:rPr lang="it-IT" sz="2600"/>
              <a:t> posso seguire per i</a:t>
            </a:r>
            <a:r>
              <a:rPr lang="it-IT" sz="2600">
                <a:solidFill>
                  <a:schemeClr val="dk1"/>
                </a:solidFill>
              </a:rPr>
              <a:t>niziare o proseguire la </a:t>
            </a:r>
            <a:r>
              <a:rPr lang="it-IT" sz="2600" b="1">
                <a:solidFill>
                  <a:schemeClr val="dk1"/>
                </a:solidFill>
              </a:rPr>
              <a:t>transizione digitale</a:t>
            </a:r>
            <a:r>
              <a:rPr lang="it-IT" sz="2600">
                <a:solidFill>
                  <a:schemeClr val="dk1"/>
                </a:solidFill>
              </a:rPr>
              <a:t>?</a:t>
            </a:r>
            <a:endParaRPr sz="2600">
              <a:solidFill>
                <a:schemeClr val="dk1"/>
              </a:solidFill>
            </a:endParaRPr>
          </a:p>
        </p:txBody>
      </p:sp>
      <p:pic>
        <p:nvPicPr>
          <p:cNvPr id="80" name="Google Shape;80;p15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190139"/>
            <a:ext cx="1859017" cy="83136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>
            <a:spLocks noGrp="1"/>
          </p:cNvSpPr>
          <p:nvPr>
            <p:ph type="sldNum" idx="4294967295"/>
          </p:nvPr>
        </p:nvSpPr>
        <p:spPr>
          <a:xfrm>
            <a:off x="8384892" y="6245225"/>
            <a:ext cx="30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2" descr="Rectangle 4"/>
          <p:cNvSpPr/>
          <p:nvPr/>
        </p:nvSpPr>
        <p:spPr>
          <a:xfrm>
            <a:off x="0" y="-1"/>
            <a:ext cx="9175800" cy="12684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2" descr="Text Box 36"/>
          <p:cNvSpPr/>
          <p:nvPr/>
        </p:nvSpPr>
        <p:spPr>
          <a:xfrm>
            <a:off x="2233446" y="260650"/>
            <a:ext cx="6798000" cy="10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it-IT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Discussione dei risultati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42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190139"/>
            <a:ext cx="1859017" cy="831362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</a:pPr>
            <a:r>
              <a:rPr lang="it-IT"/>
              <a:t>Proiezione risultati domande 10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3" descr="Rectangle 4"/>
          <p:cNvSpPr/>
          <p:nvPr/>
        </p:nvSpPr>
        <p:spPr>
          <a:xfrm>
            <a:off x="0" y="-1"/>
            <a:ext cx="9175800" cy="12684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43" descr="Text Box 36"/>
          <p:cNvSpPr/>
          <p:nvPr/>
        </p:nvSpPr>
        <p:spPr>
          <a:xfrm>
            <a:off x="2233446" y="260650"/>
            <a:ext cx="6798000" cy="10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it-IT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 modello di riferimento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43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190139"/>
            <a:ext cx="1859017" cy="831362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3"/>
          <p:cNvSpPr txBox="1">
            <a:spLocks noGrp="1"/>
          </p:cNvSpPr>
          <p:nvPr>
            <p:ph type="sldNum" idx="4294967295"/>
          </p:nvPr>
        </p:nvSpPr>
        <p:spPr>
          <a:xfrm>
            <a:off x="8384892" y="6245225"/>
            <a:ext cx="30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/>
              <a:t>31</a:t>
            </a:fld>
            <a:endParaRPr/>
          </a:p>
        </p:txBody>
      </p:sp>
      <p:graphicFrame>
        <p:nvGraphicFramePr>
          <p:cNvPr id="340" name="Google Shape;340;p43"/>
          <p:cNvGraphicFramePr/>
          <p:nvPr/>
        </p:nvGraphicFramePr>
        <p:xfrm>
          <a:off x="184150" y="2141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{9E25B195-9415-402D-88F7-AD47B933FD7E}</a:tableStyleId>
              </a:tblPr>
              <a:tblGrid>
                <a:gridCol w="174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7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90375">
                <a:tc rowSpan="2"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Creazione e realizzazione di una strategia digitale per il business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950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Basso livello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Alto livello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375">
                <a:tc row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Adozione di software e/o hardware 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solidFill>
                            <a:schemeClr val="dk1"/>
                          </a:solidFill>
                        </a:rPr>
                        <a:t>Alto </a:t>
                      </a:r>
                      <a:r>
                        <a:rPr lang="it-IT" sz="1400" u="none" strike="noStrike" cap="none"/>
                        <a:t>livello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/>
                        <a:t>Sperimentatori</a:t>
                      </a:r>
                      <a:endParaRPr sz="1400" b="1" u="none" strike="noStrike" cap="none"/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/>
                        <a:t>Leader</a:t>
                      </a:r>
                      <a:endParaRPr sz="1400" b="1" u="none" strike="noStrike" cap="none"/>
                    </a:p>
                  </a:txBody>
                  <a:tcPr marL="91425" marR="91425" marT="91425" marB="9142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3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solidFill>
                            <a:schemeClr val="dk1"/>
                          </a:solidFill>
                        </a:rPr>
                        <a:t>Basso</a:t>
                      </a:r>
                      <a:r>
                        <a:rPr lang="it-IT" sz="1400" u="none" strike="noStrike" cap="none"/>
                        <a:t> livello 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/>
                        <a:t>Startup</a:t>
                      </a:r>
                      <a:endParaRPr sz="1400" b="1" u="none" strike="noStrike" cap="none"/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/>
                        <a:t>Tradizionalisti</a:t>
                      </a:r>
                      <a:endParaRPr sz="1400" b="1" u="none" strike="noStrike" cap="none"/>
                    </a:p>
                  </a:txBody>
                  <a:tcPr marL="91425" marR="91425" marT="91425" marB="9142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44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96838"/>
            <a:ext cx="2300289" cy="1028701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4" descr="Text Box 9"/>
          <p:cNvSpPr/>
          <p:nvPr/>
        </p:nvSpPr>
        <p:spPr>
          <a:xfrm>
            <a:off x="285720" y="2215236"/>
            <a:ext cx="8572500" cy="21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3200"/>
              <a:buFont typeface="Helvetica Neue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3200"/>
              <a:buFont typeface="Helvetica Neue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2800"/>
              <a:buFont typeface="Helvetica Neue"/>
              <a:buAutoNum type="arabicPeriod" startAt="3"/>
            </a:pPr>
            <a:r>
              <a:rPr lang="it-IT" sz="2800" b="1" i="0" u="none" strike="noStrike" cap="none">
                <a:solidFill>
                  <a:srgbClr val="B30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competenze digitali   </a:t>
            </a:r>
            <a:endParaRPr sz="2800" b="1" i="0" u="none" strike="noStrike" cap="none">
              <a:solidFill>
                <a:srgbClr val="B30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2800"/>
              <a:buFont typeface="Helvetica Neue"/>
              <a:buNone/>
            </a:pPr>
            <a:endParaRPr sz="2800" b="1" i="0" u="none" strike="noStrike" cap="none">
              <a:solidFill>
                <a:srgbClr val="B30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1800"/>
              <a:buFont typeface="Helvetica Neue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44" descr="Picture 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88639"/>
            <a:ext cx="4093342" cy="9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4"/>
          <p:cNvSpPr txBox="1">
            <a:spLocks noGrp="1"/>
          </p:cNvSpPr>
          <p:nvPr>
            <p:ph type="sldNum" idx="4294967295"/>
          </p:nvPr>
        </p:nvSpPr>
        <p:spPr>
          <a:xfrm>
            <a:off x="8384892" y="6245225"/>
            <a:ext cx="30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5" descr="Rectangle 4"/>
          <p:cNvSpPr/>
          <p:nvPr/>
        </p:nvSpPr>
        <p:spPr>
          <a:xfrm>
            <a:off x="0" y="2346"/>
            <a:ext cx="9175800" cy="12684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45" descr="Text Box 36"/>
          <p:cNvSpPr/>
          <p:nvPr/>
        </p:nvSpPr>
        <p:spPr>
          <a:xfrm>
            <a:off x="4374927" y="318800"/>
            <a:ext cx="47301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it-IT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Prendi il cellulare!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45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190139"/>
            <a:ext cx="1859017" cy="831362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5"/>
          <p:cNvSpPr txBox="1">
            <a:spLocks noGrp="1"/>
          </p:cNvSpPr>
          <p:nvPr>
            <p:ph type="sldNum" idx="4294967295"/>
          </p:nvPr>
        </p:nvSpPr>
        <p:spPr>
          <a:xfrm>
            <a:off x="8384892" y="6245225"/>
            <a:ext cx="30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/>
              <a:t>33</a:t>
            </a:fld>
            <a:endParaRPr/>
          </a:p>
        </p:txBody>
      </p:sp>
      <p:pic>
        <p:nvPicPr>
          <p:cNvPr id="357" name="Google Shape;357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706451"/>
            <a:ext cx="9144000" cy="4087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6" descr="Rectangle 4"/>
          <p:cNvSpPr/>
          <p:nvPr/>
        </p:nvSpPr>
        <p:spPr>
          <a:xfrm>
            <a:off x="0" y="-1"/>
            <a:ext cx="9175800" cy="12684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46" descr="Text Box 36"/>
          <p:cNvSpPr/>
          <p:nvPr/>
        </p:nvSpPr>
        <p:spPr>
          <a:xfrm>
            <a:off x="2233446" y="260650"/>
            <a:ext cx="6798000" cy="10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it-IT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Discussione dei risultati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p46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190139"/>
            <a:ext cx="1859017" cy="831362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</a:pPr>
            <a:r>
              <a:rPr lang="it-IT"/>
              <a:t>Proiezione risultati domande 11, 12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7" descr="Rectangle 4"/>
          <p:cNvSpPr/>
          <p:nvPr/>
        </p:nvSpPr>
        <p:spPr>
          <a:xfrm>
            <a:off x="0" y="-1"/>
            <a:ext cx="9175800" cy="12684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47" descr="Text Box 36"/>
          <p:cNvSpPr/>
          <p:nvPr/>
        </p:nvSpPr>
        <p:spPr>
          <a:xfrm>
            <a:off x="4703053" y="260647"/>
            <a:ext cx="43284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it-IT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Competenze Digitali </a:t>
            </a:r>
            <a:r>
              <a:rPr lang="it-IT"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 base e avanzate</a:t>
            </a:r>
            <a:endParaRPr sz="3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it-IT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47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190139"/>
            <a:ext cx="1859017" cy="831362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47"/>
          <p:cNvSpPr txBox="1">
            <a:spLocks noGrp="1"/>
          </p:cNvSpPr>
          <p:nvPr>
            <p:ph type="sldNum" idx="4294967295"/>
          </p:nvPr>
        </p:nvSpPr>
        <p:spPr>
          <a:xfrm>
            <a:off x="8329450" y="6245225"/>
            <a:ext cx="357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/>
              <a:t>35</a:t>
            </a:fld>
            <a:endParaRPr/>
          </a:p>
        </p:txBody>
      </p:sp>
      <p:sp>
        <p:nvSpPr>
          <p:cNvPr id="374" name="Google Shape;374;p47"/>
          <p:cNvSpPr/>
          <p:nvPr/>
        </p:nvSpPr>
        <p:spPr>
          <a:xfrm>
            <a:off x="6436925" y="5413925"/>
            <a:ext cx="630600" cy="831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B3071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68400"/>
            <a:ext cx="8675773" cy="414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8" descr="Rectangle 4"/>
          <p:cNvSpPr/>
          <p:nvPr/>
        </p:nvSpPr>
        <p:spPr>
          <a:xfrm>
            <a:off x="0" y="-1"/>
            <a:ext cx="9175800" cy="12684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48" descr="Text Box 36"/>
          <p:cNvSpPr/>
          <p:nvPr/>
        </p:nvSpPr>
        <p:spPr>
          <a:xfrm>
            <a:off x="5181812" y="116632"/>
            <a:ext cx="38337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it-IT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Difficoltà nell’adozione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it-IT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tecnologie Industria 4.0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48" descr="Chart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08" y="1821700"/>
            <a:ext cx="8571000" cy="39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48" descr="CasellaDiTesto 8"/>
          <p:cNvSpPr/>
          <p:nvPr/>
        </p:nvSpPr>
        <p:spPr>
          <a:xfrm>
            <a:off x="4067943" y="6093295"/>
            <a:ext cx="4896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% imprese con valori 4-5 (molto/moltissimo)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(rilevanza della motivazione - scala 1 - 5)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p48" descr="Picture 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150" y="190139"/>
            <a:ext cx="1859017" cy="831362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48"/>
          <p:cNvSpPr txBox="1">
            <a:spLocks noGrp="1"/>
          </p:cNvSpPr>
          <p:nvPr>
            <p:ph type="sldNum" idx="4294967295"/>
          </p:nvPr>
        </p:nvSpPr>
        <p:spPr>
          <a:xfrm>
            <a:off x="8384892" y="6245225"/>
            <a:ext cx="30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/>
              <a:t>36</a:t>
            </a:fld>
            <a:endParaRPr/>
          </a:p>
        </p:txBody>
      </p:sp>
      <p:sp>
        <p:nvSpPr>
          <p:cNvPr id="386" name="Google Shape;386;p48"/>
          <p:cNvSpPr/>
          <p:nvPr/>
        </p:nvSpPr>
        <p:spPr>
          <a:xfrm>
            <a:off x="68547" y="6519988"/>
            <a:ext cx="2793900" cy="2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Laboratorio Manifattura Digitale - Indagine 2017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49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96838"/>
            <a:ext cx="2300289" cy="1028701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49" descr="Text Box 9"/>
          <p:cNvSpPr/>
          <p:nvPr/>
        </p:nvSpPr>
        <p:spPr>
          <a:xfrm>
            <a:off x="285720" y="2215236"/>
            <a:ext cx="8572500" cy="21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3200"/>
              <a:buFont typeface="Helvetica Neue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3200"/>
              <a:buFont typeface="Helvetica Neue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2800"/>
              <a:buFont typeface="Helvetica Neue"/>
              <a:buAutoNum type="arabicPeriod" startAt="4"/>
            </a:pPr>
            <a:r>
              <a:rPr lang="it-IT" sz="2800" b="1" i="0" u="none" strike="noStrike" cap="none">
                <a:solidFill>
                  <a:srgbClr val="B30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benefici attesi   </a:t>
            </a:r>
            <a:endParaRPr sz="2800" b="1" i="0" u="none" strike="noStrike" cap="none">
              <a:solidFill>
                <a:srgbClr val="B30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2800"/>
              <a:buFont typeface="Helvetica Neue"/>
              <a:buNone/>
            </a:pPr>
            <a:endParaRPr sz="2800" b="1" i="0" u="none" strike="noStrike" cap="none">
              <a:solidFill>
                <a:srgbClr val="B30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1800"/>
              <a:buFont typeface="Helvetica Neue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49" descr="Picture 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88639"/>
            <a:ext cx="4093342" cy="9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49"/>
          <p:cNvSpPr txBox="1">
            <a:spLocks noGrp="1"/>
          </p:cNvSpPr>
          <p:nvPr>
            <p:ph type="sldNum" idx="4294967295"/>
          </p:nvPr>
        </p:nvSpPr>
        <p:spPr>
          <a:xfrm>
            <a:off x="8384892" y="6245225"/>
            <a:ext cx="30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0" descr="Rectangle 4"/>
          <p:cNvSpPr/>
          <p:nvPr/>
        </p:nvSpPr>
        <p:spPr>
          <a:xfrm>
            <a:off x="0" y="2346"/>
            <a:ext cx="9175800" cy="12684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50" descr="Text Box 36"/>
          <p:cNvSpPr/>
          <p:nvPr/>
        </p:nvSpPr>
        <p:spPr>
          <a:xfrm>
            <a:off x="4374927" y="318800"/>
            <a:ext cx="47301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it-IT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Prendi il cellulare!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p50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190139"/>
            <a:ext cx="1859017" cy="831362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50"/>
          <p:cNvSpPr txBox="1">
            <a:spLocks noGrp="1"/>
          </p:cNvSpPr>
          <p:nvPr>
            <p:ph type="sldNum" idx="4294967295"/>
          </p:nvPr>
        </p:nvSpPr>
        <p:spPr>
          <a:xfrm>
            <a:off x="8384892" y="6245225"/>
            <a:ext cx="30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/>
              <a:t>38</a:t>
            </a:fld>
            <a:endParaRPr/>
          </a:p>
        </p:txBody>
      </p:sp>
      <p:pic>
        <p:nvPicPr>
          <p:cNvPr id="403" name="Google Shape;403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706451"/>
            <a:ext cx="9144000" cy="4087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1" descr="Rectangle 4"/>
          <p:cNvSpPr/>
          <p:nvPr/>
        </p:nvSpPr>
        <p:spPr>
          <a:xfrm>
            <a:off x="0" y="-1"/>
            <a:ext cx="9175800" cy="12684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1" descr="Text Box 36"/>
          <p:cNvSpPr/>
          <p:nvPr/>
        </p:nvSpPr>
        <p:spPr>
          <a:xfrm>
            <a:off x="2233446" y="260650"/>
            <a:ext cx="6798000" cy="10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it-IT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Discussione dei risultati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0" name="Google Shape;410;p51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190139"/>
            <a:ext cx="1859017" cy="831362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</a:pPr>
            <a:r>
              <a:rPr lang="it-IT"/>
              <a:t>Proiezione risultati domande 13, 14, 15, 16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 descr="Rectangle 4"/>
          <p:cNvSpPr/>
          <p:nvPr/>
        </p:nvSpPr>
        <p:spPr>
          <a:xfrm>
            <a:off x="0" y="2346"/>
            <a:ext cx="9175800" cy="12684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6" descr="Text Box 36"/>
          <p:cNvSpPr/>
          <p:nvPr/>
        </p:nvSpPr>
        <p:spPr>
          <a:xfrm>
            <a:off x="5386781" y="318799"/>
            <a:ext cx="37182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it-IT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 percorso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 descr="Segnaposto contenuto 5"/>
          <p:cNvSpPr txBox="1">
            <a:spLocks noGrp="1"/>
          </p:cNvSpPr>
          <p:nvPr>
            <p:ph type="body" idx="1"/>
          </p:nvPr>
        </p:nvSpPr>
        <p:spPr>
          <a:xfrm>
            <a:off x="959075" y="1639350"/>
            <a:ext cx="78612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322324" lvl="0" indent="-3223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2"/>
              <a:buFont typeface="Helvetica Neue"/>
              <a:buAutoNum type="arabicPeriod"/>
            </a:pPr>
            <a:r>
              <a:rPr lang="it-IT" sz="2832">
                <a:latin typeface="Helvetica Neue"/>
                <a:ea typeface="Helvetica Neue"/>
                <a:cs typeface="Helvetica Neue"/>
                <a:sym typeface="Helvetica Neue"/>
              </a:rPr>
              <a:t>Il punto di partenza: strategia e specializzazione aziendale, strategie di sostenibilità ambientale </a:t>
            </a:r>
            <a:endParaRPr sz="2832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2324" lvl="0" indent="-3223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2"/>
              <a:buFont typeface="Helvetica Neue"/>
              <a:buAutoNum type="arabicPeriod"/>
            </a:pPr>
            <a:r>
              <a:rPr lang="it-IT" sz="2832">
                <a:latin typeface="Helvetica Neue"/>
                <a:ea typeface="Helvetica Neue"/>
                <a:cs typeface="Helvetica Neue"/>
                <a:sym typeface="Helvetica Neue"/>
              </a:rPr>
              <a:t>Il panorama delle tecnologie digitali e il potenziale applicativo in ambito sostenibilità</a:t>
            </a:r>
            <a:endParaRPr sz="2832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2324" lvl="0" indent="-3223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2"/>
              <a:buFont typeface="Helvetica Neue"/>
              <a:buAutoNum type="arabicPeriod"/>
            </a:pPr>
            <a:r>
              <a:rPr lang="it-IT" sz="2832">
                <a:latin typeface="Helvetica Neue"/>
                <a:ea typeface="Helvetica Neue"/>
                <a:cs typeface="Helvetica Neue"/>
                <a:sym typeface="Helvetica Neue"/>
              </a:rPr>
              <a:t>Le competenze digitali </a:t>
            </a:r>
            <a:endParaRPr sz="2832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2324" lvl="0" indent="-3223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2"/>
              <a:buFont typeface="Helvetica Neue"/>
              <a:buAutoNum type="arabicPeriod"/>
            </a:pPr>
            <a:r>
              <a:rPr lang="it-IT" sz="2832">
                <a:latin typeface="Helvetica Neue"/>
                <a:ea typeface="Helvetica Neue"/>
                <a:cs typeface="Helvetica Neue"/>
                <a:sym typeface="Helvetica Neue"/>
              </a:rPr>
              <a:t>I benefici attesi nella </a:t>
            </a:r>
            <a:r>
              <a:rPr lang="it-IT" sz="2832" i="1">
                <a:latin typeface="Helvetica Neue"/>
                <a:ea typeface="Helvetica Neue"/>
                <a:cs typeface="Helvetica Neue"/>
                <a:sym typeface="Helvetica Neue"/>
              </a:rPr>
              <a:t>twin transition</a:t>
            </a:r>
            <a:endParaRPr sz="2832" i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2324" lvl="0" indent="-3223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2"/>
              <a:buFont typeface="Helvetica Neue"/>
              <a:buAutoNum type="arabicPeriod"/>
            </a:pPr>
            <a:r>
              <a:rPr lang="it-IT" sz="2832">
                <a:latin typeface="Helvetica Neue"/>
                <a:ea typeface="Helvetica Neue"/>
                <a:cs typeface="Helvetica Neue"/>
                <a:sym typeface="Helvetica Neue"/>
              </a:rPr>
              <a:t>I passaggi fondamentali per la transizione digitale</a:t>
            </a:r>
            <a:endParaRPr sz="2832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9" name="Google Shape;89;p16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190139"/>
            <a:ext cx="1859017" cy="83136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>
            <a:spLocks noGrp="1"/>
          </p:cNvSpPr>
          <p:nvPr>
            <p:ph type="sldNum" idx="4294967295"/>
          </p:nvPr>
        </p:nvSpPr>
        <p:spPr>
          <a:xfrm>
            <a:off x="8384892" y="6245225"/>
            <a:ext cx="30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2" descr="Rectangle 4"/>
          <p:cNvSpPr/>
          <p:nvPr/>
        </p:nvSpPr>
        <p:spPr>
          <a:xfrm>
            <a:off x="0" y="-1"/>
            <a:ext cx="9175751" cy="1268413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52" descr="Text Box 36"/>
          <p:cNvSpPr/>
          <p:nvPr/>
        </p:nvSpPr>
        <p:spPr>
          <a:xfrm>
            <a:off x="5003046" y="116632"/>
            <a:ext cx="4012368" cy="548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it-IT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 progetti industria 4.0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8" name="Google Shape;418;p52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190139"/>
            <a:ext cx="1859017" cy="831362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52"/>
          <p:cNvSpPr txBox="1">
            <a:spLocks noGrp="1"/>
          </p:cNvSpPr>
          <p:nvPr>
            <p:ph type="sldNum" idx="4294967295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/>
              <a:t>40</a:t>
            </a:fld>
            <a:endParaRPr/>
          </a:p>
        </p:txBody>
      </p:sp>
      <p:pic>
        <p:nvPicPr>
          <p:cNvPr id="420" name="Google Shape;420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25" y="1385425"/>
            <a:ext cx="8316298" cy="514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3" descr="Rectangle 4"/>
          <p:cNvSpPr/>
          <p:nvPr/>
        </p:nvSpPr>
        <p:spPr>
          <a:xfrm>
            <a:off x="0" y="-1"/>
            <a:ext cx="9175800" cy="11256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53" descr="Text Box 36"/>
          <p:cNvSpPr/>
          <p:nvPr/>
        </p:nvSpPr>
        <p:spPr>
          <a:xfrm>
            <a:off x="2637700" y="-39950"/>
            <a:ext cx="63777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it-IT" sz="3200">
                <a:solidFill>
                  <a:schemeClr val="lt1"/>
                </a:solidFill>
              </a:rPr>
              <a:t>Obiettivi digitali delle imprese (Selfi4.0)</a:t>
            </a:r>
            <a:endParaRPr>
              <a:solidFill>
                <a:schemeClr val="dk1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endParaRPr sz="2800">
              <a:solidFill>
                <a:srgbClr val="FFFFFF"/>
              </a:solidFill>
            </a:endParaRPr>
          </a:p>
        </p:txBody>
      </p:sp>
      <p:pic>
        <p:nvPicPr>
          <p:cNvPr id="427" name="Google Shape;427;p53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190139"/>
            <a:ext cx="1859017" cy="831362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53"/>
          <p:cNvSpPr txBox="1">
            <a:spLocks noGrp="1"/>
          </p:cNvSpPr>
          <p:nvPr>
            <p:ph type="sldNum" idx="4294967295"/>
          </p:nvPr>
        </p:nvSpPr>
        <p:spPr>
          <a:xfrm>
            <a:off x="8384892" y="6245225"/>
            <a:ext cx="30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/>
              <a:t>41</a:t>
            </a:fld>
            <a:endParaRPr/>
          </a:p>
        </p:txBody>
      </p:sp>
      <p:sp>
        <p:nvSpPr>
          <p:cNvPr id="429" name="Google Shape;429;p53"/>
          <p:cNvSpPr/>
          <p:nvPr/>
        </p:nvSpPr>
        <p:spPr>
          <a:xfrm>
            <a:off x="68550" y="6520000"/>
            <a:ext cx="6864600" cy="2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/>
              <a:t>Fonte: dSEA Rapporto </a:t>
            </a:r>
            <a:r>
              <a:rPr lang="it-IT" sz="1000" b="1">
                <a:solidFill>
                  <a:schemeClr val="dk1"/>
                </a:solidFill>
              </a:rPr>
              <a:t>PROGETTO A2 - “DIGITALIZZAZIONE E PMI” 2022</a:t>
            </a:r>
            <a:r>
              <a:rPr lang="it-IT" sz="1000"/>
              <a:t>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0" name="Google Shape;430;p53"/>
          <p:cNvGrpSpPr/>
          <p:nvPr/>
        </p:nvGrpSpPr>
        <p:grpSpPr>
          <a:xfrm>
            <a:off x="184150" y="1218107"/>
            <a:ext cx="8200725" cy="5335160"/>
            <a:chOff x="152400" y="1278000"/>
            <a:chExt cx="8079532" cy="5275025"/>
          </a:xfrm>
        </p:grpSpPr>
        <p:pic>
          <p:nvPicPr>
            <p:cNvPr id="431" name="Google Shape;431;p5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400" y="1278000"/>
              <a:ext cx="8079532" cy="527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2" name="Google Shape;432;p53"/>
            <p:cNvPicPr preferRelativeResize="0"/>
            <p:nvPr/>
          </p:nvPicPr>
          <p:blipFill rotWithShape="1">
            <a:blip r:embed="rId5">
              <a:alphaModFix/>
            </a:blip>
            <a:srcRect l="71242" t="4411" r="3202" b="89760"/>
            <a:stretch/>
          </p:blipFill>
          <p:spPr>
            <a:xfrm>
              <a:off x="5908875" y="1510950"/>
              <a:ext cx="2064902" cy="3077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4" descr="Rectangle 4"/>
          <p:cNvSpPr/>
          <p:nvPr/>
        </p:nvSpPr>
        <p:spPr>
          <a:xfrm>
            <a:off x="0" y="-1"/>
            <a:ext cx="9175800" cy="11256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54" descr="Text Box 36"/>
          <p:cNvSpPr/>
          <p:nvPr/>
        </p:nvSpPr>
        <p:spPr>
          <a:xfrm>
            <a:off x="2756976" y="0"/>
            <a:ext cx="62118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it-IT" sz="3200">
                <a:solidFill>
                  <a:schemeClr val="lt1"/>
                </a:solidFill>
              </a:rPr>
              <a:t>Sostenibilità e motivi di adozione delle tecnologie digitali </a:t>
            </a:r>
            <a:endParaRPr>
              <a:solidFill>
                <a:schemeClr val="dk1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endParaRPr sz="2800">
              <a:solidFill>
                <a:srgbClr val="FFFFFF"/>
              </a:solidFill>
            </a:endParaRPr>
          </a:p>
        </p:txBody>
      </p:sp>
      <p:pic>
        <p:nvPicPr>
          <p:cNvPr id="439" name="Google Shape;439;p54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190139"/>
            <a:ext cx="1859017" cy="831362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54"/>
          <p:cNvSpPr txBox="1">
            <a:spLocks noGrp="1"/>
          </p:cNvSpPr>
          <p:nvPr>
            <p:ph type="sldNum" idx="4294967295"/>
          </p:nvPr>
        </p:nvSpPr>
        <p:spPr>
          <a:xfrm>
            <a:off x="8384892" y="6245225"/>
            <a:ext cx="30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/>
              <a:t>42</a:t>
            </a:fld>
            <a:endParaRPr/>
          </a:p>
        </p:txBody>
      </p:sp>
      <p:pic>
        <p:nvPicPr>
          <p:cNvPr id="441" name="Google Shape;441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77999"/>
            <a:ext cx="8080092" cy="528069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54"/>
          <p:cNvSpPr/>
          <p:nvPr/>
        </p:nvSpPr>
        <p:spPr>
          <a:xfrm>
            <a:off x="68550" y="6520000"/>
            <a:ext cx="6864600" cy="2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/>
              <a:t>Fonte: dSEA Rapporto </a:t>
            </a:r>
            <a:r>
              <a:rPr lang="it-IT" sz="1000" b="1">
                <a:solidFill>
                  <a:schemeClr val="dk1"/>
                </a:solidFill>
              </a:rPr>
              <a:t>PROGETTO A2 - “DIGITALIZZAZIONE E PMI” 2022</a:t>
            </a:r>
            <a:r>
              <a:rPr lang="it-IT" sz="1000"/>
              <a:t>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5" descr="Rectangle 4"/>
          <p:cNvSpPr/>
          <p:nvPr/>
        </p:nvSpPr>
        <p:spPr>
          <a:xfrm>
            <a:off x="0" y="-1"/>
            <a:ext cx="9175800" cy="11256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55" descr="Text Box 36"/>
          <p:cNvSpPr/>
          <p:nvPr/>
        </p:nvSpPr>
        <p:spPr>
          <a:xfrm>
            <a:off x="2803526" y="36250"/>
            <a:ext cx="62118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it-IT" sz="3200">
                <a:solidFill>
                  <a:schemeClr val="lt1"/>
                </a:solidFill>
              </a:rPr>
              <a:t>Sostenibilità e risultati ottenuti attraverso il digitale</a:t>
            </a:r>
            <a:endParaRPr sz="2800">
              <a:solidFill>
                <a:srgbClr val="FFFFFF"/>
              </a:solidFill>
            </a:endParaRPr>
          </a:p>
        </p:txBody>
      </p:sp>
      <p:pic>
        <p:nvPicPr>
          <p:cNvPr id="449" name="Google Shape;449;p55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190139"/>
            <a:ext cx="1859017" cy="831362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55"/>
          <p:cNvSpPr txBox="1">
            <a:spLocks noGrp="1"/>
          </p:cNvSpPr>
          <p:nvPr>
            <p:ph type="sldNum" idx="4294967295"/>
          </p:nvPr>
        </p:nvSpPr>
        <p:spPr>
          <a:xfrm>
            <a:off x="8384892" y="6245225"/>
            <a:ext cx="30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/>
              <a:t>43</a:t>
            </a:fld>
            <a:endParaRPr/>
          </a:p>
        </p:txBody>
      </p:sp>
      <p:pic>
        <p:nvPicPr>
          <p:cNvPr id="451" name="Google Shape;451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77999"/>
            <a:ext cx="8080092" cy="528069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55"/>
          <p:cNvSpPr/>
          <p:nvPr/>
        </p:nvSpPr>
        <p:spPr>
          <a:xfrm>
            <a:off x="68550" y="6520000"/>
            <a:ext cx="6864600" cy="2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/>
              <a:t>Fonte: dSEA Rapporto </a:t>
            </a:r>
            <a:r>
              <a:rPr lang="it-IT" sz="1000" b="1">
                <a:solidFill>
                  <a:schemeClr val="dk1"/>
                </a:solidFill>
              </a:rPr>
              <a:t>PROGETTO A2 - “DIGITALIZZAZIONE E PMI” 2022</a:t>
            </a:r>
            <a:r>
              <a:rPr lang="it-IT" sz="1000"/>
              <a:t>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6" descr="Rectangle 4"/>
          <p:cNvSpPr/>
          <p:nvPr/>
        </p:nvSpPr>
        <p:spPr>
          <a:xfrm>
            <a:off x="0" y="-1"/>
            <a:ext cx="9175800" cy="11256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6" descr="Text Box 36"/>
          <p:cNvSpPr/>
          <p:nvPr/>
        </p:nvSpPr>
        <p:spPr>
          <a:xfrm>
            <a:off x="2803526" y="36250"/>
            <a:ext cx="62118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it-IT" sz="3200">
                <a:solidFill>
                  <a:schemeClr val="lt1"/>
                </a:solidFill>
              </a:rPr>
              <a:t>Investimenti futuri nella sostenibilità ambientale</a:t>
            </a:r>
            <a:endParaRPr>
              <a:solidFill>
                <a:schemeClr val="dk1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endParaRPr sz="2800">
              <a:solidFill>
                <a:srgbClr val="FFFFFF"/>
              </a:solidFill>
            </a:endParaRPr>
          </a:p>
        </p:txBody>
      </p:sp>
      <p:pic>
        <p:nvPicPr>
          <p:cNvPr id="459" name="Google Shape;459;p56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190139"/>
            <a:ext cx="1859017" cy="831362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56"/>
          <p:cNvSpPr txBox="1">
            <a:spLocks noGrp="1"/>
          </p:cNvSpPr>
          <p:nvPr>
            <p:ph type="sldNum" idx="4294967295"/>
          </p:nvPr>
        </p:nvSpPr>
        <p:spPr>
          <a:xfrm>
            <a:off x="8384892" y="6245225"/>
            <a:ext cx="30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/>
              <a:t>44</a:t>
            </a:fld>
            <a:endParaRPr/>
          </a:p>
        </p:txBody>
      </p:sp>
      <p:pic>
        <p:nvPicPr>
          <p:cNvPr id="461" name="Google Shape;461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77999"/>
            <a:ext cx="8080092" cy="528069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56"/>
          <p:cNvSpPr/>
          <p:nvPr/>
        </p:nvSpPr>
        <p:spPr>
          <a:xfrm>
            <a:off x="68550" y="6520000"/>
            <a:ext cx="6864600" cy="2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/>
              <a:t>Fonte: dSEA Rapporto </a:t>
            </a:r>
            <a:r>
              <a:rPr lang="it-IT" sz="1000" b="1">
                <a:solidFill>
                  <a:schemeClr val="dk1"/>
                </a:solidFill>
              </a:rPr>
              <a:t>PROGETTO A2 - “DIGITALIZZAZIONE E PMI” 2022</a:t>
            </a:r>
            <a:r>
              <a:rPr lang="it-IT" sz="1000"/>
              <a:t>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57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96838"/>
            <a:ext cx="2300289" cy="1028701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57" descr="Text Box 9"/>
          <p:cNvSpPr/>
          <p:nvPr/>
        </p:nvSpPr>
        <p:spPr>
          <a:xfrm>
            <a:off x="285720" y="2215236"/>
            <a:ext cx="8572500" cy="21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3200"/>
              <a:buFont typeface="Helvetica Neue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3200"/>
              <a:buFont typeface="Helvetica Neue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2800"/>
              <a:buFont typeface="Helvetica Neue"/>
              <a:buAutoNum type="arabicPeriod" startAt="5"/>
            </a:pPr>
            <a:r>
              <a:rPr lang="it-IT" sz="2800" b="1" i="0" u="none" strike="noStrike" cap="none">
                <a:solidFill>
                  <a:srgbClr val="B30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passaggi fondamentali per la transizione digitale   </a:t>
            </a:r>
            <a:endParaRPr sz="2800" b="1" i="0" u="none" strike="noStrike" cap="none">
              <a:solidFill>
                <a:srgbClr val="B30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2800"/>
              <a:buFont typeface="Helvetica Neue"/>
              <a:buNone/>
            </a:pPr>
            <a:endParaRPr sz="2800" b="1" i="0" u="none" strike="noStrike" cap="none">
              <a:solidFill>
                <a:srgbClr val="B30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1800"/>
              <a:buFont typeface="Helvetica Neue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9" name="Google Shape;469;p57" descr="Picture 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88639"/>
            <a:ext cx="4093342" cy="9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57"/>
          <p:cNvSpPr txBox="1">
            <a:spLocks noGrp="1"/>
          </p:cNvSpPr>
          <p:nvPr>
            <p:ph type="sldNum" idx="4294967295"/>
          </p:nvPr>
        </p:nvSpPr>
        <p:spPr>
          <a:xfrm>
            <a:off x="8384892" y="6245225"/>
            <a:ext cx="30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/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8"/>
          <p:cNvSpPr txBox="1">
            <a:spLocks noGrp="1"/>
          </p:cNvSpPr>
          <p:nvPr>
            <p:ph type="body" idx="1"/>
          </p:nvPr>
        </p:nvSpPr>
        <p:spPr>
          <a:xfrm>
            <a:off x="680605" y="1570892"/>
            <a:ext cx="7886700" cy="37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476" name="Google Shape;476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58"/>
          <p:cNvSpPr txBox="1"/>
          <p:nvPr/>
        </p:nvSpPr>
        <p:spPr>
          <a:xfrm>
            <a:off x="243100" y="4427000"/>
            <a:ext cx="19449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-IT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DEFINIRE LA STRATEGIA 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58"/>
          <p:cNvSpPr txBox="1"/>
          <p:nvPr/>
        </p:nvSpPr>
        <p:spPr>
          <a:xfrm>
            <a:off x="433900" y="3105750"/>
            <a:ext cx="22275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-IT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PREPARARSI AL CAMBIO CULTURALE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58"/>
          <p:cNvSpPr txBox="1"/>
          <p:nvPr/>
        </p:nvSpPr>
        <p:spPr>
          <a:xfrm>
            <a:off x="1201575" y="1708300"/>
            <a:ext cx="2227500" cy="133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-IT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COMINCIA CON PICCOLI PROGETTI STRATEGICI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58"/>
          <p:cNvSpPr txBox="1"/>
          <p:nvPr/>
        </p:nvSpPr>
        <p:spPr>
          <a:xfrm>
            <a:off x="3339425" y="1451275"/>
            <a:ext cx="2438700" cy="110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-IT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SELEZIONA LA TECNOLOGIA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58"/>
          <p:cNvSpPr txBox="1"/>
          <p:nvPr/>
        </p:nvSpPr>
        <p:spPr>
          <a:xfrm>
            <a:off x="5858850" y="1823800"/>
            <a:ext cx="2764800" cy="110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-IT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CERCA UN PARTNER COMPETENTE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8"/>
          <p:cNvSpPr txBox="1"/>
          <p:nvPr/>
        </p:nvSpPr>
        <p:spPr>
          <a:xfrm>
            <a:off x="6995875" y="3191700"/>
            <a:ext cx="1944900" cy="110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-IT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VERIFICA I RISULTATI E MIGLIORA IL PROCESSO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58"/>
          <p:cNvSpPr txBox="1"/>
          <p:nvPr/>
        </p:nvSpPr>
        <p:spPr>
          <a:xfrm>
            <a:off x="7404175" y="4427000"/>
            <a:ext cx="1662600" cy="156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-IT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 FAI CRESCERE IL PROGETTO E ALLARGARLO A TUTTA L’IMPRESA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8"/>
          <p:cNvSpPr/>
          <p:nvPr/>
        </p:nvSpPr>
        <p:spPr>
          <a:xfrm>
            <a:off x="243100" y="5028925"/>
            <a:ext cx="1266600" cy="49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58"/>
          <p:cNvSpPr/>
          <p:nvPr/>
        </p:nvSpPr>
        <p:spPr>
          <a:xfrm>
            <a:off x="433900" y="3752250"/>
            <a:ext cx="1754100" cy="49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59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96838"/>
            <a:ext cx="2300289" cy="1028701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59" descr="Text Box 9"/>
          <p:cNvSpPr/>
          <p:nvPr/>
        </p:nvSpPr>
        <p:spPr>
          <a:xfrm>
            <a:off x="285720" y="2215236"/>
            <a:ext cx="8572500" cy="21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3200"/>
              <a:buFont typeface="Helvetica Neue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1" i="0" u="none" strike="noStrike" cap="none">
                <a:solidFill>
                  <a:srgbClr val="B30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Altre Domande?</a:t>
            </a:r>
            <a:r>
              <a:rPr lang="it-IT" sz="2800" b="1">
                <a:solidFill>
                  <a:srgbClr val="B30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it-IT" sz="2800" b="1" i="0" u="none" strike="noStrike" cap="none">
                <a:solidFill>
                  <a:srgbClr val="B30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Contatta </a:t>
            </a:r>
            <a:endParaRPr sz="2800" b="1">
              <a:solidFill>
                <a:srgbClr val="B30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>
              <a:solidFill>
                <a:srgbClr val="B30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1" i="0" u="none" strike="noStrike" cap="none">
                <a:solidFill>
                  <a:srgbClr val="B30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Punti Impresa Digitali (PID) delle Camere di Commercio </a:t>
            </a:r>
            <a:endParaRPr/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B30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1" i="0" u="none" strike="noStrike" cap="none">
                <a:solidFill>
                  <a:srgbClr val="B30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SMACT Competence Centre</a:t>
            </a:r>
            <a:endParaRPr sz="2800" b="1" i="0" u="none" strike="noStrike" cap="none">
              <a:solidFill>
                <a:srgbClr val="B30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2800"/>
              <a:buFont typeface="Helvetica Neue"/>
              <a:buNone/>
            </a:pPr>
            <a:endParaRPr sz="2800" b="1" i="0" u="none" strike="noStrike" cap="none">
              <a:solidFill>
                <a:srgbClr val="B30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1800"/>
              <a:buFont typeface="Helvetica Neue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2" name="Google Shape;492;p59" descr="Picture 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88639"/>
            <a:ext cx="4093342" cy="9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59"/>
          <p:cNvSpPr txBox="1">
            <a:spLocks noGrp="1"/>
          </p:cNvSpPr>
          <p:nvPr>
            <p:ph type="sldNum" idx="4294967295"/>
          </p:nvPr>
        </p:nvSpPr>
        <p:spPr>
          <a:xfrm>
            <a:off x="8384892" y="6245225"/>
            <a:ext cx="30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/>
              <a:t>47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 descr="Rectangle 4"/>
          <p:cNvSpPr/>
          <p:nvPr/>
        </p:nvSpPr>
        <p:spPr>
          <a:xfrm>
            <a:off x="0" y="2346"/>
            <a:ext cx="9175800" cy="12684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7" descr="Text Box 36"/>
          <p:cNvSpPr/>
          <p:nvPr/>
        </p:nvSpPr>
        <p:spPr>
          <a:xfrm>
            <a:off x="4033348" y="318800"/>
            <a:ext cx="50715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it-IT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Modalità di svolgimento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7" descr="Segnaposto contenuto 5"/>
          <p:cNvSpPr txBox="1">
            <a:spLocks noGrp="1"/>
          </p:cNvSpPr>
          <p:nvPr>
            <p:ph type="body" idx="1"/>
          </p:nvPr>
        </p:nvSpPr>
        <p:spPr>
          <a:xfrm>
            <a:off x="323527" y="1639341"/>
            <a:ext cx="84969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322324" lvl="0" indent="-3223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2"/>
              <a:buFont typeface="Helvetica Neue"/>
              <a:buChar char="•"/>
            </a:pPr>
            <a:r>
              <a:rPr lang="it-IT" sz="2832">
                <a:latin typeface="Helvetica Neue"/>
                <a:ea typeface="Helvetica Neue"/>
                <a:cs typeface="Helvetica Neue"/>
                <a:sym typeface="Helvetica Neue"/>
              </a:rPr>
              <a:t>Ogni punto verrà affrontato in questo modo: </a:t>
            </a:r>
            <a:endParaRPr sz="2832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83771" lvl="1" indent="-3921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2"/>
              <a:buFont typeface="Helvetica Neue"/>
              <a:buChar char="–"/>
            </a:pPr>
            <a:r>
              <a:rPr lang="it-IT" sz="2832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interazione online</a:t>
            </a:r>
            <a:r>
              <a:rPr lang="it-IT" sz="2832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(tieni a portata di mano il tuo cellulare!)</a:t>
            </a:r>
            <a:endParaRPr sz="2832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83771" lvl="1" indent="-3921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2"/>
              <a:buFont typeface="Helvetica Neue"/>
              <a:buChar char="–"/>
            </a:pPr>
            <a:r>
              <a:rPr lang="it-IT" sz="2832" b="1">
                <a:latin typeface="Helvetica Neue"/>
                <a:ea typeface="Helvetica Neue"/>
                <a:cs typeface="Helvetica Neue"/>
                <a:sym typeface="Helvetica Neue"/>
              </a:rPr>
              <a:t>breve presentazione</a:t>
            </a:r>
            <a:r>
              <a:rPr lang="it-IT" sz="2832">
                <a:latin typeface="Helvetica Neue"/>
                <a:ea typeface="Helvetica Neue"/>
                <a:cs typeface="Helvetica Neue"/>
                <a:sym typeface="Helvetica Neue"/>
              </a:rPr>
              <a:t> dei principali risultati della ricerca di management sul tema </a:t>
            </a:r>
            <a:endParaRPr sz="2832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83771" lvl="1" indent="-3921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2"/>
              <a:buFont typeface="Helvetica Neue"/>
              <a:buChar char="–"/>
            </a:pPr>
            <a:r>
              <a:rPr lang="it-IT" sz="2832" b="1">
                <a:latin typeface="Helvetica Neue"/>
                <a:ea typeface="Helvetica Neue"/>
                <a:cs typeface="Helvetica Neue"/>
                <a:sym typeface="Helvetica Neue"/>
              </a:rPr>
              <a:t>discussione collettiva</a:t>
            </a:r>
            <a:endParaRPr sz="2832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8" name="Google Shape;98;p17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190139"/>
            <a:ext cx="1859017" cy="83136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>
            <a:spLocks noGrp="1"/>
          </p:cNvSpPr>
          <p:nvPr>
            <p:ph type="sldNum" idx="4294967295"/>
          </p:nvPr>
        </p:nvSpPr>
        <p:spPr>
          <a:xfrm>
            <a:off x="8384892" y="6245225"/>
            <a:ext cx="30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 descr="Rectangle 4"/>
          <p:cNvSpPr/>
          <p:nvPr/>
        </p:nvSpPr>
        <p:spPr>
          <a:xfrm>
            <a:off x="0" y="-1"/>
            <a:ext cx="9175800" cy="12684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8" descr="Text Box 36"/>
          <p:cNvSpPr/>
          <p:nvPr/>
        </p:nvSpPr>
        <p:spPr>
          <a:xfrm>
            <a:off x="4703053" y="260647"/>
            <a:ext cx="43284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it-IT"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 questionario Selfi4.0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8" descr="Segnaposto contenuto 5"/>
          <p:cNvSpPr txBox="1">
            <a:spLocks noGrp="1"/>
          </p:cNvSpPr>
          <p:nvPr>
            <p:ph type="body" idx="1"/>
          </p:nvPr>
        </p:nvSpPr>
        <p:spPr>
          <a:xfrm>
            <a:off x="485075" y="1568250"/>
            <a:ext cx="7846800" cy="37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it-IT" sz="2500"/>
              <a:t>Le Camere di Commercio - Punti Impresa Digitale hanno messo a disposizione delle stesse un tool di </a:t>
            </a:r>
            <a:r>
              <a:rPr lang="it-IT" sz="2500" b="1"/>
              <a:t>self-assessment (SELFI4.0) </a:t>
            </a:r>
            <a:r>
              <a:rPr lang="it-IT" sz="2500"/>
              <a:t>per valutare la loro maturità digitale</a:t>
            </a:r>
            <a:endParaRPr sz="2500"/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it-IT" sz="2500"/>
              <a:t>D</a:t>
            </a:r>
            <a:r>
              <a:rPr lang="it-IT" sz="2500">
                <a:solidFill>
                  <a:schemeClr val="dk1"/>
                </a:solidFill>
              </a:rPr>
              <a:t>a marzo 2021 è a disposizione delle imprese l’Edizione 2 del questionario.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it-IT" sz="2500"/>
              <a:t>Dati relativi al Veneto (marzo 2021 - giugno 2022): </a:t>
            </a:r>
            <a:r>
              <a:rPr lang="it-IT" sz="2500" b="1"/>
              <a:t>3.035 questionari utili </a:t>
            </a:r>
            <a:endParaRPr sz="2500" b="1"/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it-IT" sz="2500" b="1"/>
              <a:t>DRI (Digital readiness index) </a:t>
            </a:r>
            <a:endParaRPr sz="2500" b="1"/>
          </a:p>
        </p:txBody>
      </p:sp>
      <p:pic>
        <p:nvPicPr>
          <p:cNvPr id="107" name="Google Shape;107;p18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190139"/>
            <a:ext cx="1859017" cy="831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9300" y="4707587"/>
            <a:ext cx="3455075" cy="1145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 descr="Rectangle 4"/>
          <p:cNvSpPr/>
          <p:nvPr/>
        </p:nvSpPr>
        <p:spPr>
          <a:xfrm>
            <a:off x="0" y="2346"/>
            <a:ext cx="9175800" cy="12684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9" descr="Text Box 36"/>
          <p:cNvSpPr/>
          <p:nvPr/>
        </p:nvSpPr>
        <p:spPr>
          <a:xfrm>
            <a:off x="2842475" y="190150"/>
            <a:ext cx="62172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it-IT"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Nuovo scenario</a:t>
            </a:r>
            <a:endParaRPr sz="3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it-IT"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nuove performance</a:t>
            </a:r>
            <a:endParaRPr sz="3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5" name="Google Shape;115;p19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190139"/>
            <a:ext cx="1859017" cy="83136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>
            <a:spLocks noGrp="1"/>
          </p:cNvSpPr>
          <p:nvPr>
            <p:ph type="sldNum" idx="4294967295"/>
          </p:nvPr>
        </p:nvSpPr>
        <p:spPr>
          <a:xfrm>
            <a:off x="8384892" y="6245225"/>
            <a:ext cx="30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/>
              <a:t>7</a:t>
            </a:fld>
            <a:endParaRPr/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8150" y="1453351"/>
            <a:ext cx="4848250" cy="525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 descr="Rectangle 4"/>
          <p:cNvSpPr/>
          <p:nvPr/>
        </p:nvSpPr>
        <p:spPr>
          <a:xfrm>
            <a:off x="0" y="2346"/>
            <a:ext cx="9175800" cy="12684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0" descr="Text Box 36"/>
          <p:cNvSpPr/>
          <p:nvPr/>
        </p:nvSpPr>
        <p:spPr>
          <a:xfrm>
            <a:off x="2842475" y="318875"/>
            <a:ext cx="62172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it-IT"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Economia circolare=innovazione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20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190139"/>
            <a:ext cx="1859017" cy="83136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>
            <a:spLocks noGrp="1"/>
          </p:cNvSpPr>
          <p:nvPr>
            <p:ph type="sldNum" idx="4294967295"/>
          </p:nvPr>
        </p:nvSpPr>
        <p:spPr>
          <a:xfrm>
            <a:off x="8384892" y="6245225"/>
            <a:ext cx="30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/>
              <a:t>8</a:t>
            </a:fld>
            <a:endParaRPr/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75" y="1575546"/>
            <a:ext cx="8370588" cy="4669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 descr="Rectangle 4"/>
          <p:cNvSpPr/>
          <p:nvPr/>
        </p:nvSpPr>
        <p:spPr>
          <a:xfrm>
            <a:off x="0" y="2346"/>
            <a:ext cx="9175800" cy="12684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1" descr="Text Box 36"/>
          <p:cNvSpPr/>
          <p:nvPr/>
        </p:nvSpPr>
        <p:spPr>
          <a:xfrm>
            <a:off x="2210800" y="166475"/>
            <a:ext cx="68490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it-IT"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Principi di economia circolare e strategie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1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190139"/>
            <a:ext cx="1859017" cy="83136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>
            <a:spLocks noGrp="1"/>
          </p:cNvSpPr>
          <p:nvPr>
            <p:ph type="sldNum" idx="4294967295"/>
          </p:nvPr>
        </p:nvSpPr>
        <p:spPr>
          <a:xfrm>
            <a:off x="8384892" y="6245225"/>
            <a:ext cx="30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/>
              <a:t>9</a:t>
            </a:fld>
            <a:endParaRPr/>
          </a:p>
        </p:txBody>
      </p:sp>
      <p:graphicFrame>
        <p:nvGraphicFramePr>
          <p:cNvPr id="135" name="Google Shape;135;p21"/>
          <p:cNvGraphicFramePr/>
          <p:nvPr/>
        </p:nvGraphicFramePr>
        <p:xfrm>
          <a:off x="1400175" y="1552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{48CDA585-942E-42E1-B537-D651DA15D5B2}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>
                          <a:solidFill>
                            <a:srgbClr val="FFFFFF"/>
                          </a:solidFill>
                        </a:rPr>
                        <a:t>Priorità a risorse rinnovabili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1.Fornitura circolare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2. Design sostenibile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3. Efficienza nell’uso delle risorse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 row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>
                          <a:solidFill>
                            <a:srgbClr val="FFFFFF"/>
                          </a:solidFill>
                        </a:rPr>
                        <a:t>Massimizzare l’uso del prodotto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4. Prodotto come servizio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5. Condivisione/virtualizzazione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1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6. Ottimizzazione nell’uso /manutenzione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7. Riuso / ridistribuzione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8175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>
                          <a:solidFill>
                            <a:srgbClr val="FFFFFF"/>
                          </a:solidFill>
                        </a:rPr>
                        <a:t>Recuperare »by-product» (es. sotto-prodotti, scarti) e rifiuti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8.  Ristrutturazione / rigenerazione / riparazione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81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9. Simbiosi industriale, riciclo da manifattura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10. Riciclo da consumo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uttura predefinita">
  <a:themeElements>
    <a:clrScheme name="Struttura predefini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969</Words>
  <Application>Microsoft Office PowerPoint</Application>
  <PresentationFormat>Presentazione su schermo (4:3)</PresentationFormat>
  <Paragraphs>198</Paragraphs>
  <Slides>47</Slides>
  <Notes>47</Notes>
  <HiddenSlides>5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50" baseType="lpstr">
      <vt:lpstr>Helvetica Neue</vt:lpstr>
      <vt:lpstr>Arial</vt:lpstr>
      <vt:lpstr>Struttura predefinita</vt:lpstr>
      <vt:lpstr>Percorso di coaching per PMI  Tecnologie digitali al servizio della transizione ecologica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Percorso di coaching per PMI  Tecnologie digitali al servizio della transizione ecologica</dc:title>
  <dc:creator>cuv016</dc:creator>
  <cp:lastModifiedBy>Giacomo Garbisa</cp:lastModifiedBy>
  <cp:revision>1</cp:revision>
  <dcterms:modified xsi:type="dcterms:W3CDTF">2023-11-06T10:16:45Z</dcterms:modified>
</cp:coreProperties>
</file>