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34" r:id="rId1"/>
    <p:sldMasterId id="2147483754" r:id="rId2"/>
  </p:sldMasterIdLst>
  <p:notesMasterIdLst>
    <p:notesMasterId r:id="rId13"/>
  </p:notesMasterIdLst>
  <p:sldIdLst>
    <p:sldId id="256" r:id="rId3"/>
    <p:sldId id="289" r:id="rId4"/>
    <p:sldId id="290" r:id="rId5"/>
    <p:sldId id="291" r:id="rId6"/>
    <p:sldId id="292" r:id="rId7"/>
    <p:sldId id="293" r:id="rId8"/>
    <p:sldId id="294" r:id="rId9"/>
    <p:sldId id="295" r:id="rId10"/>
    <p:sldId id="296" r:id="rId11"/>
    <p:sldId id="279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zione predefinita" id="{F64D2E6A-CB16-450F-A5B5-47537FA8192E}">
          <p14:sldIdLst>
            <p14:sldId id="256"/>
            <p14:sldId id="289"/>
            <p14:sldId id="290"/>
            <p14:sldId id="291"/>
            <p14:sldId id="292"/>
            <p14:sldId id="293"/>
            <p14:sldId id="294"/>
            <p14:sldId id="295"/>
            <p14:sldId id="296"/>
            <p14:sldId id="27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57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B0BA2A-3806-4329-A6DF-BCF3FFEB3406}" type="datetimeFigureOut">
              <a:rPr lang="it-IT" smtClean="0"/>
              <a:t>16/10/2024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6CABBC-D376-4710-A0F9-C450AAA9457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6312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0733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10/16/2024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211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10/16/2024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13206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17649"/>
          </a:xfrm>
        </p:spPr>
        <p:txBody>
          <a:bodyPr/>
          <a:lstStyle>
            <a:lvl1pPr>
              <a:defRPr sz="48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54530" y="3765449"/>
            <a:ext cx="5449871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10/16/2024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774482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10/16/2024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03069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10/16/2024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5628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colonne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10/16/2024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6671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4665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10/16/2024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24597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D4AFB06-DED5-B9B9-61E4-0E6730522E5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F97AFCB-3C60-8831-7FD7-51DACC065F2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E824427-E528-735B-EC3E-ABFEB2C90ED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07F209-B191-40D0-A58F-9E7BAD717750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7960331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2BB0EC1-52E1-33E6-DF08-7F268008832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CD20438-EFD4-F0B1-78CD-9388AF0E4BB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33E3A54-BC70-EDF8-DA58-D9FCEDEFA24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53CA9-7E65-4B49-93B6-18E2EB64A8E8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11964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0594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5F498B8-C157-835D-2CD2-4C9895A73E0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EE935B0-3615-28D2-E6A2-E90BCA46E34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32645D5-3DCE-602A-7042-3217AD4AD69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E71ABB-1917-4820-A0FD-C82BA2718E23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7506015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4701882-5264-E323-A21D-435AFAF68BA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F205631-F115-F06B-8ED4-B6D93839277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03FC00A-286B-2F4B-FF67-02D9ABDD466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C1F8CE-F54C-4B2B-93FD-CE9CC7109A6D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9205575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028FDA76-5BAC-E97F-34B1-8B0C68FB850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21E21DCB-0995-1C52-B196-CB65A865017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33342A30-CB35-5BFD-0E31-C445E1AB764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0A6BBD-F568-4785-BF83-779BD8933E3D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8946970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7E857678-FDB4-CE07-97F0-30D72AA151E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4D60715F-2E83-D698-7AA5-69DAE4CC297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8A73298F-14E1-6D01-6819-9183E26FC66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7329FA-BED7-4FB0-8FFE-9BCC19181E8B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78539703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8E5A4A49-46E2-534D-EC29-9340ABF2A3F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1ACBF498-3178-4F06-25ED-7B8391EC78A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43BE471A-232A-EAAE-52E4-42AEB55E042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26D280-E8B9-4BA5-A92C-891E6215AF57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24104376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C636389-6919-0ADC-BF44-C11D4B4E7F3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7B7A6AB-F45A-52A7-8DD9-7C1513E255F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79D0375-D586-1D02-40CD-DED315A592B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D269A0-A892-466B-980C-44FFD0C015C0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70485095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1EBAD81-4A4B-15C6-107A-0D5E2BEB8E7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508CD79-4808-9C6A-2890-381AAFA2124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953990E-8EDD-355B-BA3F-CA6EDCCD4EE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4944A7-C46B-4908-B96C-39700DDB381D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5092080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A7A7ED1-725B-86ED-5C8E-C9372A5E63B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6DAE887-24E1-1343-41A3-502390EEE6D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61F66DE-7C44-E952-FB9B-DFE12F6FD23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7C9BE1-D854-41BA-B076-6A85D821667B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9233269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olo e testo vertica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342D47F-70F4-3CD4-87F0-C600C9071AE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5FC4391-360F-23D1-7DB8-58B21B01F4A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3EA1AD8-AD4B-17B2-C88F-B2EA93E0B2B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991801-2EED-4472-923B-4340DEDBE011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740926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282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573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10/16/2024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1278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10/16/2024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2908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10/16/2024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864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10/16/2024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739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153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73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66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1000"/>
                </a:schemeClr>
              </a:gs>
              <a:gs pos="75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8000"/>
                </a:schemeClr>
              </a:gs>
              <a:gs pos="72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10/16/2024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475354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  <p:sldLayoutId id="2147483746" r:id="rId12"/>
    <p:sldLayoutId id="2147483747" r:id="rId13"/>
    <p:sldLayoutId id="2147483748" r:id="rId14"/>
    <p:sldLayoutId id="2147483749" r:id="rId15"/>
    <p:sldLayoutId id="2147483750" r:id="rId16"/>
    <p:sldLayoutId id="214748375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A73E0053-E1CD-D5C3-07A9-D56FAABA6D3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 dello schema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4A855249-8A06-00FA-DF03-F70472DCBF6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gli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C80BD3F7-FE32-3D38-E238-3D987696EA34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Times New Roman" charset="0"/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33E1CF1A-17C9-4F5D-1A25-DB2778934E8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Times New Roman" charset="0"/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2B284001-62B7-5FB3-8960-301FCDACE6A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BC8CACBB-0CA7-4AE6-99B0-1F4A453E73F1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924841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archivodeinalbis.blogspot.com/2017/05/el-comite-de-las-regiones-de-la-union.html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archivodeinalbis.blogspot.com/2017/05/el-comite-de-las-regiones-de-la-union.html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rchivodeinalbis.blogspot.com/2017/05/el-comite-de-las-regiones-de-la-union.html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archivodeinalbis.blogspot.com/2017/05/el-comite-de-las-regiones-de-la-union.html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archivodeinalbis.blogspot.com/2017/05/el-comite-de-las-regiones-de-la-union.html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archivodeinalbis.blogspot.com/2017/05/el-comite-de-las-regiones-de-la-union.html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rchivodeinalbis.blogspot.com/2017/05/el-comite-de-las-regiones-de-la-union.html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archivodeinalbis.blogspot.com/2017/05/el-comite-de-las-regiones-de-la-union.html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archivodeinalbis.blogspot.com/2017/05/el-comite-de-las-regiones-de-la-union.html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archivodeinalbis.blogspot.com/2017/05/el-comite-de-las-regiones-de-la-union.html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73742F7-8C0B-E648-1AF8-4652C92F11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97521" y="733244"/>
            <a:ext cx="6593681" cy="3648975"/>
          </a:xfrm>
        </p:spPr>
        <p:txBody>
          <a:bodyPr>
            <a:normAutofit/>
          </a:bodyPr>
          <a:lstStyle/>
          <a:p>
            <a:pPr algn="ctr"/>
            <a:r>
              <a:rPr kumimoji="0" lang="it-IT" sz="3600" b="1" i="0" u="none" strike="noStrike" kern="1200" cap="all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erlin Sans FB Demi" panose="020E0802020502020306" pitchFamily="34" charset="0"/>
              </a:rPr>
              <a:t>progettazione europea</a:t>
            </a:r>
            <a:br>
              <a:rPr kumimoji="0" lang="it-IT" sz="3600" b="1" i="0" u="none" strike="noStrike" kern="1200" cap="all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erlin Sans FB Demi" panose="020E0802020502020306" pitchFamily="34" charset="0"/>
              </a:rPr>
            </a:br>
            <a:br>
              <a:rPr kumimoji="0" lang="it-IT" sz="3600" b="1" i="0" u="none" strike="noStrike" kern="1200" cap="all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erlin Sans FB Demi" panose="020E0802020502020306" pitchFamily="34" charset="0"/>
              </a:rPr>
            </a:br>
            <a:r>
              <a:rPr lang="it-IT" sz="3600" b="1" dirty="0">
                <a:solidFill>
                  <a:prstClr val="white"/>
                </a:solidFill>
                <a:latin typeface="Berlin Sans FB Demi" panose="020E0802020502020306" pitchFamily="34" charset="0"/>
              </a:rPr>
              <a:t>Redazione di una proposta progettuale</a:t>
            </a:r>
            <a:endParaRPr lang="it-IT" sz="4000" b="1" dirty="0">
              <a:latin typeface="Berlin Sans FB Demi" panose="020E0802020502020306" pitchFamily="34" charset="0"/>
            </a:endParaRP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EC5EC06F-6106-7026-8686-8B7E42C04C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04506" y="5522697"/>
            <a:ext cx="3541673" cy="1228923"/>
          </a:xfrm>
        </p:spPr>
        <p:txBody>
          <a:bodyPr>
            <a:noAutofit/>
          </a:bodyPr>
          <a:lstStyle/>
          <a:p>
            <a:pPr algn="r">
              <a:lnSpc>
                <a:spcPct val="170000"/>
              </a:lnSpc>
              <a:spcBef>
                <a:spcPts val="0"/>
              </a:spcBef>
            </a:pPr>
            <a:r>
              <a:rPr lang="it-IT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Adriana Martini</a:t>
            </a:r>
          </a:p>
          <a:p>
            <a:pPr algn="r">
              <a:lnSpc>
                <a:spcPct val="170000"/>
              </a:lnSpc>
              <a:spcBef>
                <a:spcPts val="0"/>
              </a:spcBef>
            </a:pPr>
            <a:r>
              <a:rPr lang="it-IT" sz="1200" b="1" i="1" cap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admartini16@gmail.com</a:t>
            </a:r>
          </a:p>
          <a:p>
            <a:pPr algn="r">
              <a:lnSpc>
                <a:spcPct val="170000"/>
              </a:lnSpc>
              <a:spcBef>
                <a:spcPts val="0"/>
              </a:spcBef>
            </a:pPr>
            <a:r>
              <a:rPr lang="it-IT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 Ottobre 2024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BBE82F33-8386-AE3E-CBB0-D0BA0F3E6E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402500" y="106380"/>
            <a:ext cx="1643679" cy="1124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5516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BBE82F33-8386-AE3E-CBB0-D0BA0F3E6E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402500" y="106380"/>
            <a:ext cx="1643679" cy="1124892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37DB88F2-2F1E-5357-CEC7-92D6BBD854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3648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l="4174" r="5537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Rettangolo 6">
            <a:extLst>
              <a:ext uri="{FF2B5EF4-FFF2-40B4-BE49-F238E27FC236}">
                <a16:creationId xmlns:a16="http://schemas.microsoft.com/office/drawing/2014/main" id="{B47284A8-C653-FD84-8E35-FB005BEAEEE9}"/>
              </a:ext>
            </a:extLst>
          </p:cNvPr>
          <p:cNvSpPr/>
          <p:nvPr/>
        </p:nvSpPr>
        <p:spPr>
          <a:xfrm>
            <a:off x="719531" y="573935"/>
            <a:ext cx="7704937" cy="173794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it-IT" sz="54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Grazie per l’attenzione</a:t>
            </a:r>
          </a:p>
        </p:txBody>
      </p:sp>
    </p:spTree>
    <p:extLst>
      <p:ext uri="{BB962C8B-B14F-4D97-AF65-F5344CB8AC3E}">
        <p14:creationId xmlns:p14="http://schemas.microsoft.com/office/powerpoint/2010/main" val="16352194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>
            <a:extLst>
              <a:ext uri="{FF2B5EF4-FFF2-40B4-BE49-F238E27FC236}">
                <a16:creationId xmlns:a16="http://schemas.microsoft.com/office/drawing/2014/main" id="{AC90D569-67AE-97C2-AB3B-373A6C673E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1619669"/>
            <a:ext cx="7772400" cy="4278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La fase di scrittura del progetto inizia dopo un’accurata lettura del bando, e una volta verificata la sussistenza delle principali condizioni di partenza, ovvero: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  <a:p>
            <a:pPr marL="1085850" lvl="1" indent="-342900" algn="just" defTabSz="9144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L’esistenza di un’idea progettuale adatta al bando (in termini tematici e di ammissibilità del tipo di attività proposto);</a:t>
            </a:r>
          </a:p>
          <a:p>
            <a:pPr marL="1085850" lvl="1" indent="-342900" algn="just" defTabSz="9144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L’esistenza di un bando alla portata delle capacità dell’organizzazione (anche in termini di risorse e tempistiche);</a:t>
            </a:r>
          </a:p>
          <a:p>
            <a:pPr marL="1085850" lvl="1" indent="-342900" algn="just" defTabSz="9144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L’esistenza di un partenariato ammissibile in termini di criteri amministrativi, con risorse tecniche e organizzative solide e complementari.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BC89C2DE-DCD2-EA27-FB37-5A0079C134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402500" y="106380"/>
            <a:ext cx="1643679" cy="1124892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58553C54-966F-82F3-0231-41F9A694FD81}"/>
              </a:ext>
            </a:extLst>
          </p:cNvPr>
          <p:cNvSpPr txBox="1"/>
          <p:nvPr/>
        </p:nvSpPr>
        <p:spPr>
          <a:xfrm>
            <a:off x="685800" y="336430"/>
            <a:ext cx="639648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4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Scrivere il progetto</a:t>
            </a: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15327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>
            <a:extLst>
              <a:ext uri="{FF2B5EF4-FFF2-40B4-BE49-F238E27FC236}">
                <a16:creationId xmlns:a16="http://schemas.microsoft.com/office/drawing/2014/main" id="{AC90D569-67AE-97C2-AB3B-373A6C673E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1619669"/>
            <a:ext cx="7772400" cy="4431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Elementi chiave per la preparazione della proposta: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  <a:p>
            <a:pPr marL="1485900" lvl="2" indent="-342900" algn="just" defTabSz="9144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kumimoji="0" lang="it-IT" altLang="it-IT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La lettura attenta delle linee guida e degli allegati del bando;</a:t>
            </a:r>
          </a:p>
          <a:p>
            <a:pPr marL="1485900" lvl="2" indent="-342900" algn="just" defTabSz="9144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kumimoji="0" lang="it-IT" altLang="it-IT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La verifica e l’aggiornamento dell’analisi degli attori e del contesto;</a:t>
            </a:r>
          </a:p>
          <a:p>
            <a:pPr marL="1485900" lvl="2" indent="-342900" algn="just" defTabSz="9144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kumimoji="0" lang="it-IT" altLang="it-IT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La definizione chiara e strutturata di obiettivi e risultati del progetto;</a:t>
            </a:r>
          </a:p>
          <a:p>
            <a:pPr marL="1485900" lvl="2" indent="-342900" algn="just" defTabSz="9144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kumimoji="0" lang="it-IT" altLang="it-IT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La risposta alle richieste puntuali del bando;</a:t>
            </a:r>
          </a:p>
          <a:p>
            <a:pPr marL="1485900" lvl="2" indent="-342900" algn="just" defTabSz="9144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kumimoji="0" lang="it-IT" altLang="it-IT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La strutturazione definitiva del partenariato e del gruppo di lavoro;</a:t>
            </a:r>
          </a:p>
          <a:p>
            <a:pPr marL="1485900" lvl="2" indent="-342900" algn="just" defTabSz="9144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kumimoji="0" lang="it-IT" altLang="it-IT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La descrizione accurata delle attività, eventualmente organizzate in “pacchetti di lavoro” (</a:t>
            </a:r>
            <a:r>
              <a:rPr kumimoji="0" lang="it-IT" altLang="it-IT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work packages);</a:t>
            </a:r>
            <a:endParaRPr kumimoji="0" lang="it-IT" altLang="it-IT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  <a:p>
            <a:pPr marL="1485900" lvl="2" indent="-342900" algn="just" defTabSz="9144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kumimoji="0" lang="it-IT" altLang="it-IT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La stesura di un cronoprogramma (diagramma di </a:t>
            </a:r>
            <a:r>
              <a:rPr kumimoji="0" lang="it-IT" altLang="it-IT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Gantt</a:t>
            </a:r>
            <a:r>
              <a:rPr kumimoji="0" lang="it-IT" altLang="it-IT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) realistico e preciso;</a:t>
            </a:r>
          </a:p>
          <a:p>
            <a:pPr marL="1485900" lvl="2" indent="-342900" algn="just" defTabSz="9144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kumimoji="0" lang="it-IT" altLang="it-IT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La finalizzazione di un piano finanziario rigoroso e giustificato (sia in termini di risorse messe a disposizione dai partner, sia di contributo richiesto);</a:t>
            </a:r>
          </a:p>
          <a:p>
            <a:pPr marL="1485900" lvl="2" indent="-342900" algn="just" defTabSz="9144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kumimoji="0" lang="it-IT" altLang="it-IT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La descrizione della strategia di monitoraggio, valutazione e disseminazione dei risultati del progetto.</a:t>
            </a:r>
          </a:p>
          <a:p>
            <a:pPr marL="1485900" lvl="2" indent="-342900" algn="just" defTabSz="9144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kumimoji="0" lang="it-IT" altLang="it-IT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L’elaborazione della proposta deve tener presente, in primo luogo, i criteri di valutazione riportati a bando.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BC89C2DE-DCD2-EA27-FB37-5A0079C134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402500" y="106380"/>
            <a:ext cx="1643679" cy="1124892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58553C54-966F-82F3-0231-41F9A694FD81}"/>
              </a:ext>
            </a:extLst>
          </p:cNvPr>
          <p:cNvSpPr txBox="1"/>
          <p:nvPr/>
        </p:nvSpPr>
        <p:spPr>
          <a:xfrm>
            <a:off x="685800" y="336430"/>
            <a:ext cx="639648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4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Scrivere il progetto</a:t>
            </a: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276699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>
            <a:extLst>
              <a:ext uri="{FF2B5EF4-FFF2-40B4-BE49-F238E27FC236}">
                <a16:creationId xmlns:a16="http://schemas.microsoft.com/office/drawing/2014/main" id="{AC90D569-67AE-97C2-AB3B-373A6C673E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1090" y="1826703"/>
            <a:ext cx="7233249" cy="4431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Quindi alla base di una proposta ci devono essere: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endParaRPr kumimoji="0" lang="it-IT" altLang="it-IT" sz="2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it-IT" altLang="it-IT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L’originalità e l’innovatività dell’idea progettuale.</a:t>
            </a:r>
          </a:p>
          <a:p>
            <a:pPr marL="1200150" lvl="1" indent="-457200" algn="just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  <a:defRPr/>
            </a:pPr>
            <a:r>
              <a:rPr lang="it-IT" altLang="it-IT" sz="1800" b="1" dirty="0">
                <a:solidFill>
                  <a:srgbClr val="FFFFFF"/>
                </a:solidFill>
                <a:latin typeface="Comic Sans MS" panose="030F0702030302020204" pitchFamily="66" charset="0"/>
              </a:rPr>
              <a:t>Quindi </a:t>
            </a: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elementi di novità rispetto a iniziative precedenti o ancora in corso. </a:t>
            </a:r>
          </a:p>
          <a:p>
            <a:pPr marL="1200150" lvl="1" indent="-457200" algn="just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  <a:defRPr/>
            </a:pP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In alcuni casi (ad esempio, nel settore della ricerca e dell’innovazione) è richiesta l’applicazione di approcci e competenze tecniche di assoluta avanguardia. </a:t>
            </a:r>
          </a:p>
          <a:p>
            <a:pPr marL="1200150" lvl="1" indent="-457200" algn="just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  <a:defRPr/>
            </a:pP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Nei bandi comunitari è inoltre necessario mettere in luce la capacità del progetto di coinvolgere e di fornire soluzioni utilizzabili in contesti diversi, di aprire nuove opportunità, di fornire un beneficio (diretto, indiretto o potenziale) all’intero territorio europeo</a:t>
            </a:r>
            <a:endParaRPr kumimoji="0" lang="it-IT" altLang="it-IT" sz="1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BC89C2DE-DCD2-EA27-FB37-5A0079C134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402500" y="106380"/>
            <a:ext cx="1643679" cy="1124892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58553C54-966F-82F3-0231-41F9A694FD81}"/>
              </a:ext>
            </a:extLst>
          </p:cNvPr>
          <p:cNvSpPr txBox="1"/>
          <p:nvPr/>
        </p:nvSpPr>
        <p:spPr>
          <a:xfrm>
            <a:off x="685800" y="336430"/>
            <a:ext cx="639648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4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Scrivere il progetto</a:t>
            </a: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16361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>
            <a:extLst>
              <a:ext uri="{FF2B5EF4-FFF2-40B4-BE49-F238E27FC236}">
                <a16:creationId xmlns:a16="http://schemas.microsoft.com/office/drawing/2014/main" id="{AC90D569-67AE-97C2-AB3B-373A6C673E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1843956"/>
            <a:ext cx="7772400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Quindi alla base di una proposta ci devono essere: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  <a:p>
            <a:pPr marL="457200" indent="-457200" algn="just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  <a:defRPr/>
            </a:pPr>
            <a:r>
              <a:rPr kumimoji="0" lang="it-IT" altLang="it-IT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Fattibilità e concretezza della proposta presentata.</a:t>
            </a:r>
          </a:p>
          <a:p>
            <a:pPr marL="1200150" lvl="1" indent="-457200" algn="just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  <a:defRPr/>
            </a:pP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Le azioni realizzate/da realizzare, il loro scopo, il processo e le risorse utilizzate risultino chiari (anche e soprattutto a chi non conosce il progetto). </a:t>
            </a:r>
          </a:p>
          <a:p>
            <a:pPr marL="1200150" lvl="1" indent="-457200" algn="just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  <a:defRPr/>
            </a:pP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La chiarezza nell’uso del linguaggio e nell’esposizione della proposta (soprattutto se la lingua in cui si scrive non è la propria) e l’adozione di un quadro logico sono un aspetto fondamentale per la redazione di un buon progetto</a:t>
            </a:r>
            <a:endParaRPr kumimoji="0" lang="it-IT" altLang="it-IT" sz="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BC89C2DE-DCD2-EA27-FB37-5A0079C134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402500" y="106380"/>
            <a:ext cx="1643679" cy="1124892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58553C54-966F-82F3-0231-41F9A694FD81}"/>
              </a:ext>
            </a:extLst>
          </p:cNvPr>
          <p:cNvSpPr txBox="1"/>
          <p:nvPr/>
        </p:nvSpPr>
        <p:spPr>
          <a:xfrm>
            <a:off x="685800" y="336430"/>
            <a:ext cx="639648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4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Scrivere il progetto</a:t>
            </a: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92405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>
            <a:extLst>
              <a:ext uri="{FF2B5EF4-FFF2-40B4-BE49-F238E27FC236}">
                <a16:creationId xmlns:a16="http://schemas.microsoft.com/office/drawing/2014/main" id="{AC90D569-67AE-97C2-AB3B-373A6C673E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1843956"/>
            <a:ext cx="7772400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Prima di procedere alla redazione di un progetto è consigliabile utilizzare alcune delle tecniche di mappatura dei bisogni che permettono di affrontare problemi e soluzioni con una maggiore visione.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</a:t>
            </a:r>
          </a:p>
          <a:p>
            <a:pPr marL="457200" indent="-457200" algn="just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  <a:defRPr/>
            </a:pPr>
            <a:r>
              <a:rPr kumimoji="0" lang="it-IT" altLang="it-IT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Ad esempio possiamo usare la “stakeholders </a:t>
            </a:r>
            <a:r>
              <a:rPr kumimoji="0" lang="it-IT" altLang="it-IT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analysis</a:t>
            </a:r>
            <a:r>
              <a:rPr kumimoji="0" lang="it-IT" altLang="it-IT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” che consiste nella mappatura di risorse, interessi, problemi, relazioni, capacità e interessi delle strutture che ruotano intorno al progetto.</a:t>
            </a:r>
          </a:p>
          <a:p>
            <a:pPr marL="457200" indent="-457200" algn="just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  <a:defRPr/>
            </a:pPr>
            <a:r>
              <a:rPr lang="it-IT" altLang="it-IT" sz="2200" b="1" dirty="0">
                <a:solidFill>
                  <a:srgbClr val="FFFFFF"/>
                </a:solidFill>
                <a:latin typeface="Comic Sans MS" panose="030F0702030302020204" pitchFamily="66" charset="0"/>
              </a:rPr>
              <a:t>Ricordiamo anche la </a:t>
            </a:r>
            <a:r>
              <a:rPr kumimoji="0" lang="it-IT" altLang="it-IT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successiva definizione dei “target group”, dei bisogni cui si intende rispondere e delle sinergie da sviluppare.</a:t>
            </a:r>
            <a:endParaRPr kumimoji="0" lang="it-IT" altLang="it-IT" sz="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BC89C2DE-DCD2-EA27-FB37-5A0079C134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402500" y="106380"/>
            <a:ext cx="1643679" cy="1124892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58553C54-966F-82F3-0231-41F9A694FD81}"/>
              </a:ext>
            </a:extLst>
          </p:cNvPr>
          <p:cNvSpPr txBox="1"/>
          <p:nvPr/>
        </p:nvSpPr>
        <p:spPr>
          <a:xfrm>
            <a:off x="685800" y="336430"/>
            <a:ext cx="639648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4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Scrivere il progetto</a:t>
            </a: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12769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>
            <a:extLst>
              <a:ext uri="{FF2B5EF4-FFF2-40B4-BE49-F238E27FC236}">
                <a16:creationId xmlns:a16="http://schemas.microsoft.com/office/drawing/2014/main" id="{AC90D569-67AE-97C2-AB3B-373A6C673E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1843956"/>
            <a:ext cx="7772400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Altri elementi necessari alla presentazione di un progetto che viaggiano in parallelo e si influenzano l’uno con l’altro sono: </a:t>
            </a:r>
          </a:p>
          <a:p>
            <a:pPr marL="342900" indent="-342900" algn="just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  <a:defRPr/>
            </a:pPr>
            <a:r>
              <a:rPr kumimoji="0" lang="it-IT" altLang="it-IT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L’elaborazione della idea progetto ed elaborazione del budget</a:t>
            </a:r>
          </a:p>
          <a:p>
            <a:pPr marL="342900" indent="-342900" algn="just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  <a:defRPr/>
            </a:pPr>
            <a:r>
              <a:rPr lang="it-IT" altLang="it-IT" sz="2200" b="1" dirty="0">
                <a:solidFill>
                  <a:srgbClr val="FFFFFF"/>
                </a:solidFill>
                <a:latin typeface="Comic Sans MS" panose="030F0702030302020204" pitchFamily="66" charset="0"/>
              </a:rPr>
              <a:t>La definizione del </a:t>
            </a:r>
            <a:r>
              <a:rPr kumimoji="0" lang="it-IT" altLang="it-IT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budget e della partnership e relativo gruppo di lavoro</a:t>
            </a:r>
          </a:p>
          <a:p>
            <a:pPr marL="342900" indent="-342900" algn="just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  <a:defRPr/>
            </a:pPr>
            <a:r>
              <a:rPr lang="it-IT" altLang="it-IT" sz="2200" b="1" dirty="0">
                <a:solidFill>
                  <a:srgbClr val="FFFFFF"/>
                </a:solidFill>
                <a:latin typeface="Comic Sans MS" panose="030F0702030302020204" pitchFamily="66" charset="0"/>
              </a:rPr>
              <a:t>La </a:t>
            </a:r>
            <a:r>
              <a:rPr kumimoji="0" lang="it-IT" altLang="it-IT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definizione di un sistema di monitoraggio e valutazione. Per questo motivo si consiglia di avanzare per gradi nell’elaborazione del progetto, prevedendo vari momenti di verifica all’interno della partnership</a:t>
            </a:r>
            <a:endParaRPr kumimoji="0" lang="it-IT" altLang="it-IT" sz="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BC89C2DE-DCD2-EA27-FB37-5A0079C134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402500" y="106380"/>
            <a:ext cx="1643679" cy="1124892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58553C54-966F-82F3-0231-41F9A694FD81}"/>
              </a:ext>
            </a:extLst>
          </p:cNvPr>
          <p:cNvSpPr txBox="1"/>
          <p:nvPr/>
        </p:nvSpPr>
        <p:spPr>
          <a:xfrm>
            <a:off x="685800" y="336430"/>
            <a:ext cx="639648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4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Scrivere il progetto</a:t>
            </a: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23637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>
            <a:extLst>
              <a:ext uri="{FF2B5EF4-FFF2-40B4-BE49-F238E27FC236}">
                <a16:creationId xmlns:a16="http://schemas.microsoft.com/office/drawing/2014/main" id="{AC90D569-67AE-97C2-AB3B-373A6C673E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1843956"/>
            <a:ext cx="7772400" cy="4585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La semplicità e la chiarezza del linguaggio e dello stile sono un aspetto fondamentale di una proposta vincente.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it-IT" altLang="it-IT" sz="2200" b="1" dirty="0">
              <a:solidFill>
                <a:srgbClr val="FFFFFF"/>
              </a:solidFill>
              <a:latin typeface="Comic Sans MS" panose="030F0702030302020204" pitchFamily="66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I concetti e le idee da esprimere devono essere chiari e lineari innanzitutto nella mente di chi scrive una proposta.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it-IT" altLang="it-IT" sz="2200" b="1" dirty="0">
              <a:solidFill>
                <a:srgbClr val="FFFFFF"/>
              </a:solidFill>
              <a:latin typeface="Comic Sans MS" panose="030F0702030302020204" pitchFamily="66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Un buon testo deve includere un solo argomento-chiave per ogni paragrafo.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it-IT" altLang="it-IT" sz="2200" b="1" dirty="0">
              <a:solidFill>
                <a:srgbClr val="FFFFFF"/>
              </a:solidFill>
              <a:latin typeface="Comic Sans MS" panose="030F0702030302020204" pitchFamily="66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La prassi vuole che si cerchi di mantenere una media di 20 parole per frase dopo aver controllato se ogni sezione e ogni parola sono davvero necessarie…</a:t>
            </a:r>
            <a:endParaRPr lang="it-IT" altLang="it-IT" sz="2200" b="1" dirty="0">
              <a:solidFill>
                <a:srgbClr val="FFFFFF"/>
              </a:solidFill>
              <a:latin typeface="Comic Sans MS" panose="030F0702030302020204" pitchFamily="66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BC89C2DE-DCD2-EA27-FB37-5A0079C134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402500" y="106380"/>
            <a:ext cx="1643679" cy="1124892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58553C54-966F-82F3-0231-41F9A694FD81}"/>
              </a:ext>
            </a:extLst>
          </p:cNvPr>
          <p:cNvSpPr txBox="1"/>
          <p:nvPr/>
        </p:nvSpPr>
        <p:spPr>
          <a:xfrm>
            <a:off x="685800" y="336430"/>
            <a:ext cx="639648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4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Scrivere il progetto</a:t>
            </a: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04469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>
            <a:extLst>
              <a:ext uri="{FF2B5EF4-FFF2-40B4-BE49-F238E27FC236}">
                <a16:creationId xmlns:a16="http://schemas.microsoft.com/office/drawing/2014/main" id="{AC90D569-67AE-97C2-AB3B-373A6C673E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1504812"/>
            <a:ext cx="7772400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altLang="it-IT" sz="2000" b="1" dirty="0">
                <a:solidFill>
                  <a:srgbClr val="FFFFFF"/>
                </a:solidFill>
                <a:latin typeface="Comic Sans MS" panose="030F0702030302020204" pitchFamily="66" charset="0"/>
              </a:rPr>
              <a:t>I</a:t>
            </a: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n quasi tutti i bandi è riportato l'ammontare complessivo disponibile per quel bando. Questo dato è fondamentale se viene associato a un altro dato, ossia la quota massima concedibile dall'ente finanziatore in termini di co-finanziamento, quindi il contributo massimo concedibile ad ogni  singolo progetto.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it-IT" altLang="it-IT" sz="2000" b="1" dirty="0">
              <a:solidFill>
                <a:srgbClr val="FFFFFF"/>
              </a:solidFill>
              <a:latin typeface="Comic Sans MS" panose="030F0702030302020204" pitchFamily="66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La cifra totale a disposizione diviso per la quota massima richiedibile, ci permette di fare una stima del numero di progetti che possono essere finanziati.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it-IT" altLang="it-IT" sz="2000" b="1" dirty="0">
              <a:solidFill>
                <a:srgbClr val="FFFFFF"/>
              </a:solidFill>
              <a:latin typeface="Comic Sans MS" panose="030F0702030302020204" pitchFamily="66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Per esempio se l’ammontare complessivo è di un milione di euro e la quota di finanziamento massima è di 100 mila euro, si può supporre che vengano finanziati al massimo 10 progetti.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BC89C2DE-DCD2-EA27-FB37-5A0079C134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402500" y="106380"/>
            <a:ext cx="1643679" cy="1124892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58553C54-966F-82F3-0231-41F9A694FD81}"/>
              </a:ext>
            </a:extLst>
          </p:cNvPr>
          <p:cNvSpPr txBox="1"/>
          <p:nvPr/>
        </p:nvSpPr>
        <p:spPr>
          <a:xfrm>
            <a:off x="685800" y="336430"/>
            <a:ext cx="639648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4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Scrivere il progetto</a:t>
            </a: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166597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e">
  <a:themeElements>
    <a:clrScheme name="Blu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Ione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e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ppt/theme/theme2.xml><?xml version="1.0" encoding="utf-8"?>
<a:theme xmlns:a="http://schemas.openxmlformats.org/drawingml/2006/main" name="Struttura predefinita">
  <a:themeElements>
    <a:clrScheme name="Blu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Struttura predefinita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1455</TotalTime>
  <Words>816</Words>
  <Application>Microsoft Office PowerPoint</Application>
  <PresentationFormat>Presentazione su schermo (4:3)</PresentationFormat>
  <Paragraphs>61</Paragraphs>
  <Slides>10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10</vt:i4>
      </vt:variant>
    </vt:vector>
  </HeadingPairs>
  <TitlesOfParts>
    <vt:vector size="20" baseType="lpstr">
      <vt:lpstr>Arial</vt:lpstr>
      <vt:lpstr>Berlin Sans FB Demi</vt:lpstr>
      <vt:lpstr>Calibri</vt:lpstr>
      <vt:lpstr>Century Gothic</vt:lpstr>
      <vt:lpstr>Comic Sans MS</vt:lpstr>
      <vt:lpstr>Times New Roman</vt:lpstr>
      <vt:lpstr>Wingdings</vt:lpstr>
      <vt:lpstr>Wingdings 3</vt:lpstr>
      <vt:lpstr>Ione</vt:lpstr>
      <vt:lpstr>Struttura predefinita</vt:lpstr>
      <vt:lpstr>progettazione europea  Redazione di una proposta progettuale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Evoluzione della progettazione europea  cosa ci si aspetta da un progetto  Gli aspetti socio politici dietro ai programmi europei</dc:title>
  <dc:creator>Adriana</dc:creator>
  <cp:lastModifiedBy>Adriana</cp:lastModifiedBy>
  <cp:revision>17</cp:revision>
  <dcterms:created xsi:type="dcterms:W3CDTF">2023-10-01T12:05:59Z</dcterms:created>
  <dcterms:modified xsi:type="dcterms:W3CDTF">2024-10-16T11:42:36Z</dcterms:modified>
</cp:coreProperties>
</file>