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70" r:id="rId14"/>
    <p:sldId id="271" r:id="rId15"/>
    <p:sldId id="272" r:id="rId16"/>
    <p:sldId id="273" r:id="rId17"/>
    <p:sldId id="275" r:id="rId18"/>
    <p:sldId id="274" r:id="rId19"/>
    <p:sldId id="276" r:id="rId20"/>
    <p:sldId id="277" r:id="rId21"/>
    <p:sldId id="278" r:id="rId22"/>
    <p:sldId id="279"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157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800733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smtClean="0"/>
              <a:pPr/>
              <a:t>10/4/2024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980211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it-IT"/>
              <a:t>Fare clic per modificare lo stile del titolo dello schema</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smtClean="0"/>
              <a:pPr/>
              <a:t>10/4/2024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42813206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17649"/>
          </a:xfrm>
        </p:spPr>
        <p:txBody>
          <a:bodyPr/>
          <a:lstStyle>
            <a:lvl1pPr>
              <a:defRPr sz="4800"/>
            </a:lvl1pPr>
          </a:lstStyle>
          <a:p>
            <a:r>
              <a:rPr lang="it-IT"/>
              <a:t>Fare clic per modificare lo stile del titolo dello schema</a:t>
            </a:r>
            <a:endParaRPr lang="en-US" dirty="0"/>
          </a:p>
        </p:txBody>
      </p:sp>
      <p:sp>
        <p:nvSpPr>
          <p:cNvPr id="14" name="Text Placeholder 3"/>
          <p:cNvSpPr>
            <a:spLocks noGrp="1"/>
          </p:cNvSpPr>
          <p:nvPr>
            <p:ph type="body" sz="half" idx="13"/>
          </p:nvPr>
        </p:nvSpPr>
        <p:spPr>
          <a:xfrm>
            <a:off x="1454530" y="3765449"/>
            <a:ext cx="5449871"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smtClean="0"/>
              <a:pPr/>
              <a:t>10/4/2024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
        <p:nvSpPr>
          <p:cNvPr id="9" name="TextBox 8"/>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
        <p:nvSpPr>
          <p:cNvPr id="13" name="TextBox 12"/>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877448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smtClean="0"/>
              <a:pPr/>
              <a:t>10/4/2024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0403069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smtClean="0"/>
              <a:pPr/>
              <a:t>10/4/2024</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029562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smtClean="0"/>
              <a:pPr/>
              <a:t>10/4/2024</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250667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nchorCtr="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684665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10/4/2024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3562459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831059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smtClean="0"/>
              <a:t>10/4/2024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944282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10/4/2024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102573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10/4/2024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801278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7" name="Date Placeholder 2"/>
          <p:cNvSpPr>
            <a:spLocks noGrp="1"/>
          </p:cNvSpPr>
          <p:nvPr>
            <p:ph type="dt" sz="half" idx="10"/>
          </p:nvPr>
        </p:nvSpPr>
        <p:spPr/>
        <p:txBody>
          <a:bodyPr/>
          <a:lstStyle/>
          <a:p>
            <a:fld id="{48A87A34-81AB-432B-8DAE-1953F412C126}" type="datetimeFigureOut">
              <a:rPr lang="en-US" smtClean="0"/>
              <a:t>10/4/2024</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242908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8A87A34-81AB-432B-8DAE-1953F412C126}" type="datetimeFigureOut">
              <a:rPr lang="en-US" smtClean="0"/>
              <a:t>10/4/2024</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91864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7" name="Date Placeholder 4"/>
          <p:cNvSpPr>
            <a:spLocks noGrp="1"/>
          </p:cNvSpPr>
          <p:nvPr>
            <p:ph type="dt" sz="half" idx="10"/>
          </p:nvPr>
        </p:nvSpPr>
        <p:spPr/>
        <p:txBody>
          <a:bodyPr/>
          <a:lstStyle/>
          <a:p>
            <a:fld id="{48A87A34-81AB-432B-8DAE-1953F412C126}" type="datetimeFigureOut">
              <a:rPr lang="en-US" smtClean="0"/>
              <a:t>10/4/2024</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736739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smtClean="0"/>
              <a:t>10/4/2024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423153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8A87A34-81AB-432B-8DAE-1953F412C126}" type="datetimeFigureOut">
              <a:rPr lang="en-US" smtClean="0"/>
              <a:pPr/>
              <a:t>10/4/2024</a:t>
            </a:fld>
            <a:endParaRPr lang="en-US" dirty="0"/>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874753541"/>
      </p:ext>
    </p:extLst>
  </p:cSld>
  <p:clrMap bg1="dk1" tx1="lt1" bg2="dk2" tx2="lt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3742F7-8C0B-E648-1AF8-4652C92F1140}"/>
              </a:ext>
            </a:extLst>
          </p:cNvPr>
          <p:cNvSpPr>
            <a:spLocks noGrp="1"/>
          </p:cNvSpPr>
          <p:nvPr>
            <p:ph type="ctrTitle"/>
          </p:nvPr>
        </p:nvSpPr>
        <p:spPr>
          <a:xfrm>
            <a:off x="1197521" y="733244"/>
            <a:ext cx="6593681" cy="4789453"/>
          </a:xfrm>
        </p:spPr>
        <p:txBody>
          <a:bodyPr>
            <a:normAutofit/>
          </a:bodyPr>
          <a:lstStyle/>
          <a:p>
            <a:pPr algn="ctr"/>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rPr>
            </a:b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rPr>
            </a:br>
            <a:r>
              <a:rPr lang="it-IT" sz="3600" b="1" dirty="0">
                <a:solidFill>
                  <a:prstClr val="white"/>
                </a:solidFill>
                <a:latin typeface="Berlin Sans FB Demi" panose="020E0802020502020306" pitchFamily="34" charset="0"/>
              </a:rPr>
              <a:t>Storia, informazioni,</a:t>
            </a:r>
            <a:br>
              <a:rPr lang="it-IT" sz="3600" b="1" dirty="0">
                <a:solidFill>
                  <a:prstClr val="white"/>
                </a:solidFill>
                <a:latin typeface="Berlin Sans FB Demi" panose="020E0802020502020306" pitchFamily="34" charset="0"/>
              </a:rPr>
            </a:br>
            <a:r>
              <a:rPr lang="it-IT" sz="4000" b="1" dirty="0">
                <a:latin typeface="Berlin Sans FB Demi" panose="020E0802020502020306" pitchFamily="34" charset="0"/>
              </a:rPr>
              <a:t>tipologia dei bandi, </a:t>
            </a:r>
            <a:br>
              <a:rPr lang="it-IT" sz="4000" b="1" dirty="0">
                <a:latin typeface="Berlin Sans FB Demi" panose="020E0802020502020306" pitchFamily="34" charset="0"/>
              </a:rPr>
            </a:br>
            <a:r>
              <a:rPr lang="it-IT" sz="4000" b="1" dirty="0">
                <a:latin typeface="Berlin Sans FB Demi" panose="020E0802020502020306" pitchFamily="34" charset="0"/>
              </a:rPr>
              <a:t>cosa è utile sapere </a:t>
            </a:r>
            <a:br>
              <a:rPr lang="it-IT" sz="4000" b="1" dirty="0">
                <a:latin typeface="Berlin Sans FB Demi" panose="020E0802020502020306" pitchFamily="34" charset="0"/>
              </a:rPr>
            </a:br>
            <a:r>
              <a:rPr lang="it-IT" sz="4000" b="1" dirty="0">
                <a:latin typeface="Berlin Sans FB Demi" panose="020E0802020502020306" pitchFamily="34" charset="0"/>
              </a:rPr>
              <a:t>e dove cercare</a:t>
            </a:r>
          </a:p>
        </p:txBody>
      </p:sp>
      <p:sp>
        <p:nvSpPr>
          <p:cNvPr id="3" name="Sottotitolo 2">
            <a:extLst>
              <a:ext uri="{FF2B5EF4-FFF2-40B4-BE49-F238E27FC236}">
                <a16:creationId xmlns:a16="http://schemas.microsoft.com/office/drawing/2014/main" id="{EC5EC06F-6106-7026-8686-8B7E42C04C50}"/>
              </a:ext>
            </a:extLst>
          </p:cNvPr>
          <p:cNvSpPr>
            <a:spLocks noGrp="1"/>
          </p:cNvSpPr>
          <p:nvPr>
            <p:ph type="subTitle" idx="1"/>
          </p:nvPr>
        </p:nvSpPr>
        <p:spPr>
          <a:xfrm>
            <a:off x="5504506" y="5522697"/>
            <a:ext cx="3541673" cy="1228923"/>
          </a:xfrm>
        </p:spPr>
        <p:txBody>
          <a:bodyPr>
            <a:noAutofit/>
          </a:bodyPr>
          <a:lstStyle/>
          <a:p>
            <a:pPr algn="r">
              <a:lnSpc>
                <a:spcPct val="170000"/>
              </a:lnSpc>
              <a:spcBef>
                <a:spcPts val="0"/>
              </a:spcBef>
            </a:pPr>
            <a:r>
              <a:rPr lang="it-IT" sz="1200" b="1" dirty="0">
                <a:effectLst>
                  <a:outerShdw blurRad="38100" dist="38100" dir="2700000" algn="tl">
                    <a:srgbClr val="000000">
                      <a:alpha val="43137"/>
                    </a:srgbClr>
                  </a:outerShdw>
                </a:effectLst>
              </a:rPr>
              <a:t>Adriana Martini</a:t>
            </a:r>
          </a:p>
          <a:p>
            <a:pPr algn="r">
              <a:lnSpc>
                <a:spcPct val="170000"/>
              </a:lnSpc>
              <a:spcBef>
                <a:spcPts val="0"/>
              </a:spcBef>
            </a:pPr>
            <a:r>
              <a:rPr lang="it-IT" sz="1200" b="1" i="1" cap="none" dirty="0">
                <a:effectLst>
                  <a:outerShdw blurRad="38100" dist="38100" dir="2700000" algn="tl">
                    <a:srgbClr val="000000">
                      <a:alpha val="43137"/>
                    </a:srgbClr>
                  </a:outerShdw>
                </a:effectLst>
              </a:rPr>
              <a:t>admartini16@gmail.com</a:t>
            </a:r>
          </a:p>
          <a:p>
            <a:pPr algn="r">
              <a:lnSpc>
                <a:spcPct val="170000"/>
              </a:lnSpc>
              <a:spcBef>
                <a:spcPts val="0"/>
              </a:spcBef>
            </a:pPr>
            <a:r>
              <a:rPr lang="it-IT" sz="1200" b="1" dirty="0">
                <a:effectLst>
                  <a:outerShdw blurRad="38100" dist="38100" dir="2700000" algn="tl">
                    <a:srgbClr val="000000">
                      <a:alpha val="43137"/>
                    </a:srgbClr>
                  </a:outerShdw>
                </a:effectLst>
              </a:rPr>
              <a:t>4 Ottobre 2024</a:t>
            </a:r>
          </a:p>
        </p:txBody>
      </p:sp>
      <p:pic>
        <p:nvPicPr>
          <p:cNvPr id="5" name="Immagine 4">
            <a:extLst>
              <a:ext uri="{FF2B5EF4-FFF2-40B4-BE49-F238E27FC236}">
                <a16:creationId xmlns:a16="http://schemas.microsoft.com/office/drawing/2014/main" id="{BBE82F33-8386-AE3E-CBB0-D0BA0F3E6ED9}"/>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Tree>
    <p:extLst>
      <p:ext uri="{BB962C8B-B14F-4D97-AF65-F5344CB8AC3E}">
        <p14:creationId xmlns:p14="http://schemas.microsoft.com/office/powerpoint/2010/main" val="4251551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8" y="2006824"/>
            <a:ext cx="7429499" cy="4545125"/>
          </a:xfrm>
        </p:spPr>
        <p:txBody>
          <a:bodyPr>
            <a:noAutofit/>
          </a:bodyPr>
          <a:lstStyle/>
          <a:p>
            <a:pPr marL="0" indent="0" algn="just">
              <a:lnSpc>
                <a:spcPct val="100000"/>
              </a:lnSpc>
              <a:spcBef>
                <a:spcPts val="0"/>
              </a:spcBef>
            </a:pPr>
            <a:r>
              <a:rPr lang="it-IT" sz="2000" b="1" dirty="0">
                <a:effectLst>
                  <a:outerShdw blurRad="38100" dist="38100" dir="2700000" algn="tl">
                    <a:srgbClr val="000000">
                      <a:alpha val="43137"/>
                    </a:srgbClr>
                  </a:outerShdw>
                </a:effectLst>
              </a:rPr>
              <a:t> Il piano operativo del </a:t>
            </a:r>
            <a:r>
              <a:rPr lang="it-IT" sz="2000" b="1" dirty="0">
                <a:solidFill>
                  <a:srgbClr val="FF0000"/>
                </a:solidFill>
                <a:effectLst>
                  <a:outerShdw blurRad="38100" dist="38100" dir="2700000" algn="tl">
                    <a:srgbClr val="000000">
                      <a:alpha val="43137"/>
                    </a:srgbClr>
                  </a:outerShdw>
                </a:effectLst>
              </a:rPr>
              <a:t>PNRR</a:t>
            </a:r>
            <a:r>
              <a:rPr lang="it-IT" sz="2000" b="1" dirty="0">
                <a:effectLst>
                  <a:outerShdw blurRad="38100" dist="38100" dir="2700000" algn="tl">
                    <a:srgbClr val="000000">
                      <a:alpha val="43137"/>
                    </a:srgbClr>
                  </a:outerShdw>
                </a:effectLst>
              </a:rPr>
              <a:t> è stato realizzato seguendo le linee guida emanate dalla commissione europea e si articola su </a:t>
            </a:r>
            <a:r>
              <a:rPr lang="it-IT" sz="2000" b="1" dirty="0">
                <a:solidFill>
                  <a:srgbClr val="FF0000"/>
                </a:solidFill>
                <a:effectLst>
                  <a:outerShdw blurRad="38100" dist="38100" dir="2700000" algn="tl">
                    <a:srgbClr val="000000">
                      <a:alpha val="43137"/>
                    </a:srgbClr>
                  </a:outerShdw>
                </a:effectLst>
              </a:rPr>
              <a:t>3</a:t>
            </a:r>
            <a:r>
              <a:rPr lang="it-IT" sz="2000" b="1" dirty="0">
                <a:effectLst>
                  <a:outerShdw blurRad="38100" dist="38100" dir="2700000" algn="tl">
                    <a:srgbClr val="000000">
                      <a:alpha val="43137"/>
                    </a:srgbClr>
                  </a:outerShdw>
                </a:effectLst>
              </a:rPr>
              <a:t> assi principali: </a:t>
            </a:r>
          </a:p>
          <a:p>
            <a:pPr marL="457200" lvl="1" indent="0" algn="just">
              <a:lnSpc>
                <a:spcPct val="100000"/>
              </a:lnSpc>
              <a:spcBef>
                <a:spcPts val="0"/>
              </a:spcBef>
            </a:pPr>
            <a:r>
              <a:rPr lang="it-IT" sz="1600" b="1" dirty="0">
                <a:solidFill>
                  <a:srgbClr val="FF0000"/>
                </a:solidFill>
                <a:effectLst>
                  <a:outerShdw blurRad="38100" dist="38100" dir="2700000" algn="tl">
                    <a:srgbClr val="000000">
                      <a:alpha val="43137"/>
                    </a:srgbClr>
                  </a:outerShdw>
                </a:effectLst>
              </a:rPr>
              <a:t>digitalizzazione e innovazione</a:t>
            </a:r>
          </a:p>
          <a:p>
            <a:pPr marL="457200" lvl="1" indent="0" algn="just">
              <a:lnSpc>
                <a:spcPct val="100000"/>
              </a:lnSpc>
              <a:spcBef>
                <a:spcPts val="0"/>
              </a:spcBef>
            </a:pPr>
            <a:r>
              <a:rPr lang="it-IT" sz="1600" b="1" dirty="0">
                <a:solidFill>
                  <a:srgbClr val="FF0000"/>
                </a:solidFill>
                <a:effectLst>
                  <a:outerShdw blurRad="38100" dist="38100" dir="2700000" algn="tl">
                    <a:srgbClr val="000000">
                      <a:alpha val="43137"/>
                    </a:srgbClr>
                  </a:outerShdw>
                </a:effectLst>
              </a:rPr>
              <a:t>transizione ecologica</a:t>
            </a:r>
          </a:p>
          <a:p>
            <a:pPr marL="457200" lvl="1" indent="0" algn="just">
              <a:lnSpc>
                <a:spcPct val="100000"/>
              </a:lnSpc>
              <a:spcBef>
                <a:spcPts val="0"/>
              </a:spcBef>
            </a:pPr>
            <a:r>
              <a:rPr lang="it-IT" sz="1600" b="1" dirty="0">
                <a:solidFill>
                  <a:srgbClr val="FF0000"/>
                </a:solidFill>
                <a:effectLst>
                  <a:outerShdw blurRad="38100" dist="38100" dir="2700000" algn="tl">
                    <a:srgbClr val="000000">
                      <a:alpha val="43137"/>
                    </a:srgbClr>
                  </a:outerShdw>
                </a:effectLst>
              </a:rPr>
              <a:t>inclusione sociale</a:t>
            </a:r>
          </a:p>
          <a:p>
            <a:pPr marL="457200" lvl="1" indent="0" algn="just">
              <a:lnSpc>
                <a:spcPct val="100000"/>
              </a:lnSpc>
              <a:spcBef>
                <a:spcPts val="0"/>
              </a:spcBef>
            </a:pPr>
            <a:endParaRPr lang="it-IT" sz="16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Il </a:t>
            </a:r>
            <a:r>
              <a:rPr lang="it-IT" sz="2000" b="1" dirty="0">
                <a:solidFill>
                  <a:srgbClr val="FF0000"/>
                </a:solidFill>
                <a:effectLst>
                  <a:outerShdw blurRad="38100" dist="38100" dir="2700000" algn="tl">
                    <a:srgbClr val="000000">
                      <a:alpha val="43137"/>
                    </a:srgbClr>
                  </a:outerShdw>
                </a:effectLst>
              </a:rPr>
              <a:t>PNRR</a:t>
            </a:r>
            <a:r>
              <a:rPr lang="it-IT" sz="2000" b="1" dirty="0">
                <a:effectLst>
                  <a:outerShdw blurRad="38100" dist="38100" dir="2700000" algn="tl">
                    <a:srgbClr val="000000">
                      <a:alpha val="43137"/>
                    </a:srgbClr>
                  </a:outerShdw>
                </a:effectLst>
              </a:rPr>
              <a:t> raggruppa i progetti di investimento in </a:t>
            </a:r>
            <a:r>
              <a:rPr lang="it-IT" sz="2000" b="1" dirty="0">
                <a:solidFill>
                  <a:srgbClr val="FF0000"/>
                </a:solidFill>
                <a:effectLst>
                  <a:outerShdw blurRad="38100" dist="38100" dir="2700000" algn="tl">
                    <a:srgbClr val="000000">
                      <a:alpha val="43137"/>
                    </a:srgbClr>
                  </a:outerShdw>
                </a:effectLst>
              </a:rPr>
              <a:t>16</a:t>
            </a:r>
            <a:r>
              <a:rPr lang="it-IT" sz="2000" b="1" dirty="0">
                <a:effectLst>
                  <a:outerShdw blurRad="38100" dist="38100" dir="2700000" algn="tl">
                    <a:srgbClr val="000000">
                      <a:alpha val="43137"/>
                    </a:srgbClr>
                  </a:outerShdw>
                </a:effectLst>
              </a:rPr>
              <a:t> componenti, a loro volta raggruppate in </a:t>
            </a:r>
            <a:r>
              <a:rPr lang="it-IT" sz="2000" b="1" dirty="0">
                <a:solidFill>
                  <a:srgbClr val="FF0000"/>
                </a:solidFill>
                <a:effectLst>
                  <a:outerShdw blurRad="38100" dist="38100" dir="2700000" algn="tl">
                    <a:srgbClr val="000000">
                      <a:alpha val="43137"/>
                    </a:srgbClr>
                  </a:outerShdw>
                </a:effectLst>
              </a:rPr>
              <a:t>6</a:t>
            </a:r>
            <a:r>
              <a:rPr lang="it-IT" sz="2000" b="1" dirty="0">
                <a:effectLst>
                  <a:outerShdw blurRad="38100" dist="38100" dir="2700000" algn="tl">
                    <a:srgbClr val="000000">
                      <a:alpha val="43137"/>
                    </a:srgbClr>
                  </a:outerShdw>
                </a:effectLst>
              </a:rPr>
              <a:t> missioni operative:</a:t>
            </a:r>
          </a:p>
          <a:p>
            <a:pPr marL="457200" lvl="1" indent="0" algn="just">
              <a:lnSpc>
                <a:spcPct val="100000"/>
              </a:lnSpc>
              <a:spcBef>
                <a:spcPts val="0"/>
              </a:spcBef>
            </a:pPr>
            <a:r>
              <a:rPr lang="it-IT" b="1" dirty="0">
                <a:effectLst>
                  <a:outerShdw blurRad="38100" dist="38100" dir="2700000" algn="tl">
                    <a:srgbClr val="000000">
                      <a:alpha val="43137"/>
                    </a:srgbClr>
                  </a:outerShdw>
                </a:effectLst>
              </a:rPr>
              <a:t> </a:t>
            </a:r>
            <a:r>
              <a:rPr lang="it-IT" sz="1600" b="1" dirty="0">
                <a:solidFill>
                  <a:srgbClr val="FF0000"/>
                </a:solidFill>
                <a:effectLst>
                  <a:outerShdw blurRad="38100" dist="38100" dir="2700000" algn="tl">
                    <a:srgbClr val="000000">
                      <a:alpha val="43137"/>
                    </a:srgbClr>
                  </a:outerShdw>
                </a:effectLst>
              </a:rPr>
              <a:t>Digitalizzazione, innovazione, competitività, cultura e turismo</a:t>
            </a:r>
          </a:p>
          <a:p>
            <a:pPr marL="457200" lvl="1" indent="0" algn="just">
              <a:lnSpc>
                <a:spcPct val="100000"/>
              </a:lnSpc>
              <a:spcBef>
                <a:spcPts val="0"/>
              </a:spcBef>
            </a:pPr>
            <a:r>
              <a:rPr lang="it-IT" sz="1600" b="1" dirty="0">
                <a:solidFill>
                  <a:srgbClr val="FF0000"/>
                </a:solidFill>
                <a:effectLst>
                  <a:outerShdw blurRad="38100" dist="38100" dir="2700000" algn="tl">
                    <a:srgbClr val="000000">
                      <a:alpha val="43137"/>
                    </a:srgbClr>
                  </a:outerShdw>
                </a:effectLst>
              </a:rPr>
              <a:t>  Rivoluzione verde e transizione ecologica</a:t>
            </a:r>
          </a:p>
          <a:p>
            <a:pPr marL="457200" lvl="1" indent="0" algn="just">
              <a:lnSpc>
                <a:spcPct val="100000"/>
              </a:lnSpc>
              <a:spcBef>
                <a:spcPts val="0"/>
              </a:spcBef>
            </a:pPr>
            <a:r>
              <a:rPr lang="it-IT" sz="1600" b="1" dirty="0">
                <a:solidFill>
                  <a:srgbClr val="FF0000"/>
                </a:solidFill>
                <a:effectLst>
                  <a:outerShdw blurRad="38100" dist="38100" dir="2700000" algn="tl">
                    <a:srgbClr val="000000">
                      <a:alpha val="43137"/>
                    </a:srgbClr>
                  </a:outerShdw>
                </a:effectLst>
              </a:rPr>
              <a:t>  Infrastrutture per una mobilità sostenibile</a:t>
            </a:r>
          </a:p>
          <a:p>
            <a:pPr marL="457200" lvl="1" indent="0" algn="just">
              <a:lnSpc>
                <a:spcPct val="100000"/>
              </a:lnSpc>
              <a:spcBef>
                <a:spcPts val="0"/>
              </a:spcBef>
            </a:pPr>
            <a:r>
              <a:rPr lang="it-IT" sz="1600" b="1" dirty="0">
                <a:solidFill>
                  <a:srgbClr val="FF0000"/>
                </a:solidFill>
                <a:effectLst>
                  <a:outerShdw blurRad="38100" dist="38100" dir="2700000" algn="tl">
                    <a:srgbClr val="000000">
                      <a:alpha val="43137"/>
                    </a:srgbClr>
                  </a:outerShdw>
                </a:effectLst>
              </a:rPr>
              <a:t>  Istruzione e ricerca</a:t>
            </a:r>
          </a:p>
          <a:p>
            <a:pPr marL="457200" lvl="1" indent="0" algn="just">
              <a:lnSpc>
                <a:spcPct val="100000"/>
              </a:lnSpc>
              <a:spcBef>
                <a:spcPts val="0"/>
              </a:spcBef>
            </a:pPr>
            <a:r>
              <a:rPr lang="it-IT" sz="1600" b="1" dirty="0">
                <a:solidFill>
                  <a:srgbClr val="FF0000"/>
                </a:solidFill>
                <a:effectLst>
                  <a:outerShdw blurRad="38100" dist="38100" dir="2700000" algn="tl">
                    <a:srgbClr val="000000">
                      <a:alpha val="43137"/>
                    </a:srgbClr>
                  </a:outerShdw>
                </a:effectLst>
              </a:rPr>
              <a:t>  Coesione e inclusione</a:t>
            </a:r>
          </a:p>
          <a:p>
            <a:pPr marL="457200" lvl="1" indent="0" algn="just">
              <a:lnSpc>
                <a:spcPct val="100000"/>
              </a:lnSpc>
              <a:spcBef>
                <a:spcPts val="0"/>
              </a:spcBef>
            </a:pPr>
            <a:r>
              <a:rPr lang="it-IT" sz="1600" b="1" dirty="0">
                <a:solidFill>
                  <a:srgbClr val="FF0000"/>
                </a:solidFill>
                <a:effectLst>
                  <a:outerShdw blurRad="38100" dist="38100" dir="2700000" algn="tl">
                    <a:srgbClr val="000000">
                      <a:alpha val="43137"/>
                    </a:srgbClr>
                  </a:outerShdw>
                </a:effectLst>
              </a:rPr>
              <a:t>  Salute</a:t>
            </a: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316884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A9CFE7F5-061F-7926-9AE6-97016DDB668C}"/>
              </a:ext>
            </a:extLst>
          </p:cNvPr>
          <p:cNvPicPr>
            <a:picLocks noChangeAspect="1"/>
          </p:cNvPicPr>
          <p:nvPr/>
        </p:nvPicPr>
        <p:blipFill>
          <a:blip r:embed="rId2"/>
          <a:stretch>
            <a:fillRect/>
          </a:stretch>
        </p:blipFill>
        <p:spPr>
          <a:xfrm>
            <a:off x="991644" y="841972"/>
            <a:ext cx="7425658" cy="4964956"/>
          </a:xfrm>
          <a:prstGeom prst="rect">
            <a:avLst/>
          </a:prstGeom>
        </p:spPr>
      </p:pic>
    </p:spTree>
    <p:extLst>
      <p:ext uri="{BB962C8B-B14F-4D97-AF65-F5344CB8AC3E}">
        <p14:creationId xmlns:p14="http://schemas.microsoft.com/office/powerpoint/2010/main" val="2258376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720480"/>
            <a:ext cx="7429499" cy="4844927"/>
          </a:xfrm>
        </p:spPr>
        <p:txBody>
          <a:bodyPr>
            <a:noAutofit/>
          </a:bodyPr>
          <a:lstStyle/>
          <a:p>
            <a:pPr marL="0" indent="0" algn="just">
              <a:lnSpc>
                <a:spcPct val="100000"/>
              </a:lnSpc>
              <a:spcBef>
                <a:spcPts val="0"/>
              </a:spcBef>
            </a:pPr>
            <a:r>
              <a:rPr lang="it-IT" sz="2000" b="1" dirty="0">
                <a:effectLst>
                  <a:outerShdw blurRad="38100" dist="38100" dir="2700000" algn="tl">
                    <a:srgbClr val="000000">
                      <a:alpha val="43137"/>
                    </a:srgbClr>
                  </a:outerShdw>
                </a:effectLst>
              </a:rPr>
              <a:t> L’Unione Europea ha attraversato negli ultimi anni una serie di crisi drammatiche che ben conosciamo:</a:t>
            </a:r>
          </a:p>
          <a:p>
            <a:pPr marL="533400" lvl="1" indent="-90488" algn="just">
              <a:lnSpc>
                <a:spcPct val="100000"/>
              </a:lnSpc>
              <a:spcBef>
                <a:spcPts val="0"/>
              </a:spcBef>
            </a:pPr>
            <a:r>
              <a:rPr lang="it-IT" sz="1800" b="1" dirty="0">
                <a:solidFill>
                  <a:srgbClr val="FF0000"/>
                </a:solidFill>
                <a:effectLst>
                  <a:outerShdw blurRad="38100" dist="38100" dir="2700000" algn="tl">
                    <a:srgbClr val="000000">
                      <a:alpha val="43137"/>
                    </a:srgbClr>
                  </a:outerShdw>
                </a:effectLst>
              </a:rPr>
              <a:t>la crisi economica, anzi vari periodi di crisi economica a partire dal 2007</a:t>
            </a:r>
          </a:p>
          <a:p>
            <a:pPr marL="533400" lvl="1" indent="-90488" algn="just">
              <a:lnSpc>
                <a:spcPct val="100000"/>
              </a:lnSpc>
              <a:spcBef>
                <a:spcPts val="0"/>
              </a:spcBef>
            </a:pPr>
            <a:r>
              <a:rPr lang="it-IT" sz="1800" b="1" dirty="0">
                <a:solidFill>
                  <a:srgbClr val="FF0000"/>
                </a:solidFill>
                <a:effectLst>
                  <a:outerShdw blurRad="38100" dist="38100" dir="2700000" algn="tl">
                    <a:srgbClr val="000000">
                      <a:alpha val="43137"/>
                    </a:srgbClr>
                  </a:outerShdw>
                </a:effectLst>
              </a:rPr>
              <a:t> l’aggressività economica della Cina nel mondo</a:t>
            </a:r>
          </a:p>
          <a:p>
            <a:pPr marL="533400" lvl="1" indent="-90488" algn="just">
              <a:lnSpc>
                <a:spcPct val="100000"/>
              </a:lnSpc>
              <a:spcBef>
                <a:spcPts val="0"/>
              </a:spcBef>
            </a:pPr>
            <a:r>
              <a:rPr lang="it-IT" sz="1800" b="1" dirty="0">
                <a:solidFill>
                  <a:srgbClr val="FF0000"/>
                </a:solidFill>
                <a:effectLst>
                  <a:outerShdw blurRad="38100" dist="38100" dir="2700000" algn="tl">
                    <a:srgbClr val="000000">
                      <a:alpha val="43137"/>
                    </a:srgbClr>
                  </a:outerShdw>
                </a:effectLst>
              </a:rPr>
              <a:t> il problema dei rifugiati e dei migranti</a:t>
            </a:r>
          </a:p>
          <a:p>
            <a:pPr marL="533400" lvl="1" indent="-90488" algn="just">
              <a:lnSpc>
                <a:spcPct val="100000"/>
              </a:lnSpc>
              <a:spcBef>
                <a:spcPts val="0"/>
              </a:spcBef>
            </a:pPr>
            <a:r>
              <a:rPr lang="it-IT" sz="1800" b="1" dirty="0">
                <a:solidFill>
                  <a:srgbClr val="FF0000"/>
                </a:solidFill>
                <a:effectLst>
                  <a:outerShdw blurRad="38100" dist="38100" dir="2700000" algn="tl">
                    <a:srgbClr val="000000">
                      <a:alpha val="43137"/>
                    </a:srgbClr>
                  </a:outerShdw>
                </a:effectLst>
              </a:rPr>
              <a:t> la pandemia</a:t>
            </a:r>
          </a:p>
          <a:p>
            <a:pPr marL="533400" lvl="1" indent="-90488" algn="just">
              <a:lnSpc>
                <a:spcPct val="100000"/>
              </a:lnSpc>
              <a:spcBef>
                <a:spcPts val="0"/>
              </a:spcBef>
            </a:pPr>
            <a:r>
              <a:rPr lang="it-IT" sz="1800" b="1" dirty="0">
                <a:solidFill>
                  <a:srgbClr val="FF0000"/>
                </a:solidFill>
                <a:effectLst>
                  <a:outerShdw blurRad="38100" dist="38100" dir="2700000" algn="tl">
                    <a:srgbClr val="000000">
                      <a:alpha val="43137"/>
                    </a:srgbClr>
                  </a:outerShdw>
                </a:effectLst>
              </a:rPr>
              <a:t> La guerra della Russia contro l’Ucraina</a:t>
            </a:r>
          </a:p>
          <a:p>
            <a:pPr marL="533400" lvl="1" indent="-90488" algn="just">
              <a:lnSpc>
                <a:spcPct val="100000"/>
              </a:lnSpc>
              <a:spcBef>
                <a:spcPts val="0"/>
              </a:spcBef>
            </a:pPr>
            <a:r>
              <a:rPr lang="it-IT" sz="1800" b="1" dirty="0">
                <a:solidFill>
                  <a:srgbClr val="FF0000"/>
                </a:solidFill>
                <a:effectLst>
                  <a:outerShdw blurRad="38100" dist="38100" dir="2700000" algn="tl">
                    <a:srgbClr val="000000">
                      <a:alpha val="43137"/>
                    </a:srgbClr>
                  </a:outerShdw>
                </a:effectLst>
              </a:rPr>
              <a:t> la crisi energetica e il cambiamento climatico</a:t>
            </a:r>
          </a:p>
          <a:p>
            <a:pPr marL="533400" lvl="1" indent="-90488" algn="just">
              <a:lnSpc>
                <a:spcPct val="100000"/>
              </a:lnSpc>
              <a:spcBef>
                <a:spcPts val="0"/>
              </a:spcBef>
            </a:pPr>
            <a:endParaRPr lang="it-IT" sz="1800" b="1" dirty="0">
              <a:solidFill>
                <a:srgbClr val="FF0000"/>
              </a:solidFill>
              <a:effectLst>
                <a:outerShdw blurRad="38100" dist="38100" dir="2700000" algn="tl">
                  <a:srgbClr val="000000">
                    <a:alpha val="43137"/>
                  </a:srgbClr>
                </a:outerShdw>
              </a:effectLst>
            </a:endParaRPr>
          </a:p>
          <a:p>
            <a:pPr marL="76200" indent="-90488" algn="just">
              <a:lnSpc>
                <a:spcPct val="100000"/>
              </a:lnSpc>
              <a:spcBef>
                <a:spcPts val="0"/>
              </a:spcBef>
            </a:pPr>
            <a:r>
              <a:rPr lang="it-IT" sz="2200" b="1" dirty="0">
                <a:effectLst>
                  <a:outerShdw blurRad="38100" dist="38100" dir="2700000" algn="tl">
                    <a:srgbClr val="000000">
                      <a:alpha val="43137"/>
                    </a:srgbClr>
                  </a:outerShdw>
                </a:effectLst>
              </a:rPr>
              <a:t>Accelerare l’economia e (specie in Italia) l’occupazione è probabilmente il problema principale. Le differenze con altri stati, in particolare con gli USA sono troppo evidenti per non porsi il problema del perché.</a:t>
            </a: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1705496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720480"/>
            <a:ext cx="7429499" cy="4844927"/>
          </a:xfrm>
        </p:spPr>
        <p:txBody>
          <a:bodyPr>
            <a:noAutofit/>
          </a:bodyPr>
          <a:lstStyle/>
          <a:p>
            <a:pPr marL="0" indent="0" algn="just">
              <a:lnSpc>
                <a:spcPct val="100000"/>
              </a:lnSpc>
              <a:spcBef>
                <a:spcPts val="0"/>
              </a:spcBef>
            </a:pPr>
            <a:r>
              <a:rPr lang="it-IT" sz="2200" b="1" dirty="0">
                <a:effectLst>
                  <a:outerShdw blurRad="38100" dist="38100" dir="2700000" algn="tl">
                    <a:srgbClr val="000000">
                      <a:alpha val="43137"/>
                    </a:srgbClr>
                  </a:outerShdw>
                </a:effectLst>
              </a:rPr>
              <a:t> Inoltre il problema dei rifugiati che abbandonano i paesi extra europei per i problemi socio-economici che ben conosciamo, mette in discussione uno dei caposaldi della nostra costruzione politica</a:t>
            </a:r>
          </a:p>
          <a:p>
            <a:pPr marL="0" indent="0" algn="just">
              <a:lnSpc>
                <a:spcPct val="100000"/>
              </a:lnSpc>
              <a:spcBef>
                <a:spcPts val="0"/>
              </a:spcBef>
            </a:pPr>
            <a:endParaRPr lang="it-IT" sz="2200" b="1" dirty="0">
              <a:effectLst>
                <a:outerShdw blurRad="38100" dist="38100" dir="2700000" algn="tl">
                  <a:srgbClr val="000000">
                    <a:alpha val="43137"/>
                  </a:srgbClr>
                </a:outerShdw>
              </a:effectLst>
            </a:endParaRPr>
          </a:p>
          <a:p>
            <a:pPr marL="0" indent="0" algn="just">
              <a:lnSpc>
                <a:spcPct val="100000"/>
              </a:lnSpc>
              <a:spcBef>
                <a:spcPts val="0"/>
              </a:spcBef>
            </a:pPr>
            <a:r>
              <a:rPr lang="it-IT" sz="2200" b="1" dirty="0">
                <a:effectLst>
                  <a:outerShdw blurRad="38100" dist="38100" dir="2700000" algn="tl">
                    <a:srgbClr val="000000">
                      <a:alpha val="43137"/>
                    </a:srgbClr>
                  </a:outerShdw>
                </a:effectLst>
              </a:rPr>
              <a:t> Non è solo in discussione il Trattato di Schengen che vede i paesi dell’UE divisi nel concordare una soluzione al problemi dell’immigrazione e dell’asilo politico</a:t>
            </a:r>
          </a:p>
          <a:p>
            <a:pPr marL="0" indent="0" algn="just">
              <a:lnSpc>
                <a:spcPct val="100000"/>
              </a:lnSpc>
              <a:spcBef>
                <a:spcPts val="0"/>
              </a:spcBef>
            </a:pPr>
            <a:endParaRPr lang="it-IT" sz="2200" b="1" dirty="0">
              <a:effectLst>
                <a:outerShdw blurRad="38100" dist="38100" dir="2700000" algn="tl">
                  <a:srgbClr val="000000">
                    <a:alpha val="43137"/>
                  </a:srgbClr>
                </a:outerShdw>
              </a:effectLst>
            </a:endParaRPr>
          </a:p>
          <a:p>
            <a:pPr marL="0" indent="0" algn="just">
              <a:lnSpc>
                <a:spcPct val="100000"/>
              </a:lnSpc>
              <a:spcBef>
                <a:spcPts val="0"/>
              </a:spcBef>
            </a:pPr>
            <a:r>
              <a:rPr lang="it-IT" sz="2200" b="1" dirty="0">
                <a:effectLst>
                  <a:outerShdw blurRad="38100" dist="38100" dir="2700000" algn="tl">
                    <a:srgbClr val="000000">
                      <a:alpha val="43137"/>
                    </a:srgbClr>
                  </a:outerShdw>
                </a:effectLst>
              </a:rPr>
              <a:t> Quelli che sono in discussione sono i valori etici e di solidarietà economica e sociale (l’economia sociale di mercato) che sono alla base dei Trattati della UE</a:t>
            </a: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2980836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545124"/>
            <a:ext cx="7429499" cy="5091066"/>
          </a:xfrm>
        </p:spPr>
        <p:txBody>
          <a:bodyPr>
            <a:noAutofit/>
          </a:bodyPr>
          <a:lstStyle/>
          <a:p>
            <a:pPr marL="0" indent="0" algn="just">
              <a:lnSpc>
                <a:spcPct val="100000"/>
              </a:lnSpc>
              <a:spcBef>
                <a:spcPts val="0"/>
              </a:spcBef>
            </a:pPr>
            <a:r>
              <a:rPr lang="it-IT" sz="2200" b="1" dirty="0">
                <a:solidFill>
                  <a:schemeClr val="accent2">
                    <a:lumMod val="40000"/>
                    <a:lumOff val="60000"/>
                  </a:schemeClr>
                </a:solidFill>
                <a:effectLst>
                  <a:outerShdw blurRad="38100" dist="38100" dir="2700000" algn="tl">
                    <a:srgbClr val="000000">
                      <a:alpha val="43137"/>
                    </a:srgbClr>
                  </a:outerShdw>
                </a:effectLst>
              </a:rPr>
              <a:t> </a:t>
            </a:r>
            <a:r>
              <a:rPr lang="it-IT" sz="2200" b="1" dirty="0">
                <a:effectLst>
                  <a:outerShdw blurRad="38100" dist="38100" dir="2700000" algn="tl">
                    <a:srgbClr val="000000">
                      <a:alpha val="43137"/>
                    </a:srgbClr>
                  </a:outerShdw>
                </a:effectLst>
              </a:rPr>
              <a:t>Per rispondere a queste problematiche è certamente necessaria una maggiore conoscenza della cosiddetta «macchina europea»</a:t>
            </a:r>
          </a:p>
          <a:p>
            <a:pPr marL="0" indent="0" algn="just">
              <a:lnSpc>
                <a:spcPct val="100000"/>
              </a:lnSpc>
              <a:spcBef>
                <a:spcPts val="0"/>
              </a:spcBef>
            </a:pPr>
            <a:endParaRPr lang="it-IT" sz="2200" b="1" dirty="0">
              <a:effectLst>
                <a:outerShdw blurRad="38100" dist="38100" dir="2700000" algn="tl">
                  <a:srgbClr val="000000">
                    <a:alpha val="43137"/>
                  </a:srgbClr>
                </a:outerShdw>
              </a:effectLst>
            </a:endParaRPr>
          </a:p>
          <a:p>
            <a:pPr marL="0" indent="0" algn="just">
              <a:lnSpc>
                <a:spcPct val="100000"/>
              </a:lnSpc>
              <a:spcBef>
                <a:spcPts val="0"/>
              </a:spcBef>
            </a:pPr>
            <a:r>
              <a:rPr lang="it-IT" sz="2200" b="1" dirty="0">
                <a:effectLst>
                  <a:outerShdw blurRad="38100" dist="38100" dir="2700000" algn="tl">
                    <a:srgbClr val="000000">
                      <a:alpha val="43137"/>
                    </a:srgbClr>
                  </a:outerShdw>
                </a:effectLst>
              </a:rPr>
              <a:t> La prima domanda cui bisogna rispondere è: le istituzioni dell’Unione, i trattati che abbiamo citato prima offrono soluzioni per uscire da questo periodo critico? </a:t>
            </a:r>
          </a:p>
          <a:p>
            <a:pPr marL="0" indent="0" algn="just">
              <a:lnSpc>
                <a:spcPct val="100000"/>
              </a:lnSpc>
              <a:spcBef>
                <a:spcPts val="0"/>
              </a:spcBef>
            </a:pPr>
            <a:endParaRPr lang="it-IT" sz="2200" b="1" dirty="0">
              <a:effectLst>
                <a:outerShdw blurRad="38100" dist="38100" dir="2700000" algn="tl">
                  <a:srgbClr val="000000">
                    <a:alpha val="43137"/>
                  </a:srgbClr>
                </a:outerShdw>
              </a:effectLst>
            </a:endParaRPr>
          </a:p>
          <a:p>
            <a:pPr marL="0" indent="0" algn="just">
              <a:lnSpc>
                <a:spcPct val="100000"/>
              </a:lnSpc>
              <a:spcBef>
                <a:spcPts val="0"/>
              </a:spcBef>
            </a:pPr>
            <a:r>
              <a:rPr lang="it-IT" sz="2200" b="1" dirty="0">
                <a:effectLst>
                  <a:outerShdw blurRad="38100" dist="38100" dir="2700000" algn="tl">
                    <a:srgbClr val="000000">
                      <a:alpha val="43137"/>
                    </a:srgbClr>
                  </a:outerShdw>
                </a:effectLst>
              </a:rPr>
              <a:t> L’articolo </a:t>
            </a:r>
            <a:r>
              <a:rPr lang="it-IT" sz="2200" b="1" dirty="0">
                <a:solidFill>
                  <a:srgbClr val="FF0000"/>
                </a:solidFill>
                <a:effectLst>
                  <a:outerShdw blurRad="38100" dist="38100" dir="2700000" algn="tl">
                    <a:srgbClr val="000000">
                      <a:alpha val="43137"/>
                    </a:srgbClr>
                  </a:outerShdw>
                </a:effectLst>
              </a:rPr>
              <a:t>174</a:t>
            </a:r>
            <a:r>
              <a:rPr lang="it-IT" sz="2200" b="1" dirty="0">
                <a:effectLst>
                  <a:outerShdw blurRad="38100" dist="38100" dir="2700000" algn="tl">
                    <a:srgbClr val="000000">
                      <a:alpha val="43137"/>
                    </a:srgbClr>
                  </a:outerShdw>
                </a:effectLst>
              </a:rPr>
              <a:t> del trattato sul funzionamento della UE, che è uno dei due trattati di base dell’Unione rimodulato nell’ambito del Trattato di Lisbona del 2009, definisce le regole di base per rafforzare la coesione economica, sociale e territoriale al suo interno</a:t>
            </a:r>
            <a:endParaRPr lang="it-IT" sz="1800" b="1" dirty="0">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1117438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771163"/>
            <a:ext cx="7429499" cy="4571004"/>
          </a:xfrm>
        </p:spPr>
        <p:txBody>
          <a:bodyPr>
            <a:noAutofit/>
          </a:bodyPr>
          <a:lstStyle/>
          <a:p>
            <a:pPr marL="0" indent="0" algn="just">
              <a:lnSpc>
                <a:spcPct val="100000"/>
              </a:lnSpc>
              <a:spcBef>
                <a:spcPts val="0"/>
              </a:spcBef>
            </a:pPr>
            <a:r>
              <a:rPr lang="it-IT" sz="2200" b="1" dirty="0">
                <a:solidFill>
                  <a:schemeClr val="accent2">
                    <a:lumMod val="40000"/>
                    <a:lumOff val="60000"/>
                  </a:schemeClr>
                </a:solidFill>
                <a:effectLst>
                  <a:outerShdw blurRad="38100" dist="38100" dir="2700000" algn="tl">
                    <a:srgbClr val="000000">
                      <a:alpha val="43137"/>
                    </a:srgbClr>
                  </a:outerShdw>
                </a:effectLst>
              </a:rPr>
              <a:t> </a:t>
            </a:r>
            <a:r>
              <a:rPr lang="it-IT" b="1" dirty="0">
                <a:effectLst>
                  <a:outerShdw blurRad="38100" dist="38100" dir="2700000" algn="tl">
                    <a:srgbClr val="000000">
                      <a:alpha val="43137"/>
                    </a:srgbClr>
                  </a:outerShdw>
                </a:effectLst>
              </a:rPr>
              <a:t>Ad esempio, secondo questo articolo l’Unione deve mirare a ridurre il divario tra i livelli di sviluppo delle varie regioni e il ritardo delle regioni meno favorite o insulari, e che un’attenzione particolare deve essere rivolta alle zone rurali, alle zone interessate da transizione industriale e alle regioni che presentano gravi e permanenti svantaggi naturali o demografici</a:t>
            </a:r>
          </a:p>
          <a:p>
            <a:pPr marL="0" indent="0" algn="just">
              <a:lnSpc>
                <a:spcPct val="100000"/>
              </a:lnSpc>
              <a:spcBef>
                <a:spcPts val="0"/>
              </a:spcBef>
            </a:pPr>
            <a:endParaRPr lang="it-IT" b="1" dirty="0">
              <a:effectLst>
                <a:outerShdw blurRad="38100" dist="38100" dir="2700000" algn="tl">
                  <a:srgbClr val="000000">
                    <a:alpha val="43137"/>
                  </a:srgbClr>
                </a:outerShdw>
              </a:effectLst>
            </a:endParaRPr>
          </a:p>
          <a:p>
            <a:pPr marL="0" indent="0" algn="just">
              <a:lnSpc>
                <a:spcPct val="100000"/>
              </a:lnSpc>
              <a:spcBef>
                <a:spcPts val="0"/>
              </a:spcBef>
            </a:pPr>
            <a:r>
              <a:rPr lang="it-IT" b="1" dirty="0">
                <a:effectLst>
                  <a:outerShdw blurRad="38100" dist="38100" dir="2700000" algn="tl">
                    <a:srgbClr val="000000">
                      <a:alpha val="43137"/>
                    </a:srgbClr>
                  </a:outerShdw>
                </a:effectLst>
              </a:rPr>
              <a:t>Fra le altre cose, sarebbe necessario che la Commissione incentivasse nuove norme sulla governance economica dell’Unione per consentire investimenti strategici che al contempo salvaguardino le finanze pubbliche comuni dotando gli Stati membri di una maggior flessibilità nei percorsi di riduzione del debito</a:t>
            </a:r>
          </a:p>
          <a:p>
            <a:pPr marL="0" indent="0" algn="just">
              <a:lnSpc>
                <a:spcPct val="100000"/>
              </a:lnSpc>
              <a:spcBef>
                <a:spcPts val="0"/>
              </a:spcBef>
              <a:buNone/>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457200" lvl="1" indent="0" algn="just">
              <a:lnSpc>
                <a:spcPct val="100000"/>
              </a:lnSpc>
              <a:spcBef>
                <a:spcPts val="0"/>
              </a:spcBef>
            </a:pPr>
            <a:endParaRPr lang="it-IT" sz="1800" b="1" dirty="0">
              <a:solidFill>
                <a:schemeClr val="accent2">
                  <a:lumMod val="40000"/>
                  <a:lumOff val="60000"/>
                </a:schemeClr>
              </a:solidFill>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4111375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8" y="1831468"/>
            <a:ext cx="7429499" cy="4346718"/>
          </a:xfrm>
        </p:spPr>
        <p:txBody>
          <a:bodyPr>
            <a:noAutofit/>
          </a:bodyPr>
          <a:lstStyle/>
          <a:p>
            <a:pPr marL="0" indent="0" algn="just">
              <a:lnSpc>
                <a:spcPct val="100000"/>
              </a:lnSpc>
              <a:spcBef>
                <a:spcPts val="0"/>
              </a:spcBef>
            </a:pPr>
            <a:r>
              <a:rPr lang="it-IT" sz="2200" b="1" dirty="0">
                <a:solidFill>
                  <a:schemeClr val="accent2">
                    <a:lumMod val="40000"/>
                    <a:lumOff val="60000"/>
                  </a:schemeClr>
                </a:solidFill>
                <a:effectLst>
                  <a:outerShdw blurRad="38100" dist="38100" dir="2700000" algn="tl">
                    <a:srgbClr val="000000">
                      <a:alpha val="43137"/>
                    </a:srgbClr>
                  </a:outerShdw>
                </a:effectLst>
              </a:rPr>
              <a:t> </a:t>
            </a:r>
            <a:r>
              <a:rPr lang="it-IT" b="1" dirty="0">
                <a:effectLst>
                  <a:outerShdw blurRad="38100" dist="38100" dir="2700000" algn="tl">
                    <a:srgbClr val="000000">
                      <a:alpha val="43137"/>
                    </a:srgbClr>
                  </a:outerShdw>
                </a:effectLst>
              </a:rPr>
              <a:t>A livello territoriale manca certamente la conoscenza sulle possibili realizzazioni dei programmi europei.  Si tratta di un tema centrale per sviluppare una consapevolezza civica più diffusa sulle realizzazioni, sulle potenzialità e anche sulle criticità oltre che per parlare della UE con un minimo di criterio.</a:t>
            </a:r>
          </a:p>
          <a:p>
            <a:pPr marL="0" indent="0" algn="just">
              <a:lnSpc>
                <a:spcPct val="100000"/>
              </a:lnSpc>
              <a:spcBef>
                <a:spcPts val="0"/>
              </a:spcBef>
            </a:pPr>
            <a:endParaRPr lang="it-IT" b="1" dirty="0">
              <a:effectLst>
                <a:outerShdw blurRad="38100" dist="38100" dir="2700000" algn="tl">
                  <a:srgbClr val="000000">
                    <a:alpha val="43137"/>
                  </a:srgbClr>
                </a:outerShdw>
              </a:effectLst>
            </a:endParaRPr>
          </a:p>
          <a:p>
            <a:pPr marL="0" indent="0" algn="just">
              <a:lnSpc>
                <a:spcPct val="100000"/>
              </a:lnSpc>
              <a:spcBef>
                <a:spcPts val="0"/>
              </a:spcBef>
            </a:pPr>
            <a:r>
              <a:rPr lang="it-IT" b="1" dirty="0">
                <a:effectLst>
                  <a:outerShdw blurRad="38100" dist="38100" dir="2700000" algn="tl">
                    <a:srgbClr val="000000">
                      <a:alpha val="43137"/>
                    </a:srgbClr>
                  </a:outerShdw>
                </a:effectLst>
              </a:rPr>
              <a:t> E’ necessario sapere che i programmi europei a gestione diretta sono uno degli strumenti che l’Unione europea utilizza per sostenere finanziariamente lo sviluppo di progetti che contribuiscono a realizzare gli obiettivi generali, ma integrandoli con i fondi regionali a disposizione degli stati e delle regioni.</a:t>
            </a:r>
          </a:p>
          <a:p>
            <a:pPr marL="0" indent="0" algn="just">
              <a:lnSpc>
                <a:spcPct val="100000"/>
              </a:lnSpc>
              <a:spcBef>
                <a:spcPts val="0"/>
              </a:spcBef>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buNone/>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457200" lvl="1" indent="0" algn="just">
              <a:lnSpc>
                <a:spcPct val="100000"/>
              </a:lnSpc>
              <a:spcBef>
                <a:spcPts val="0"/>
              </a:spcBef>
            </a:pPr>
            <a:endParaRPr lang="it-IT" sz="1800" b="1" dirty="0">
              <a:solidFill>
                <a:schemeClr val="accent2">
                  <a:lumMod val="40000"/>
                  <a:lumOff val="60000"/>
                </a:schemeClr>
              </a:solidFill>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508088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933697" y="1946519"/>
            <a:ext cx="7429499" cy="4536499"/>
          </a:xfrm>
        </p:spPr>
        <p:txBody>
          <a:bodyPr>
            <a:noAutofit/>
          </a:bodyPr>
          <a:lstStyle/>
          <a:p>
            <a:pPr marL="0" indent="0" algn="just">
              <a:lnSpc>
                <a:spcPct val="100000"/>
              </a:lnSpc>
              <a:spcBef>
                <a:spcPts val="0"/>
              </a:spcBef>
            </a:pPr>
            <a:r>
              <a:rPr lang="it-IT" sz="2200" b="1" dirty="0">
                <a:solidFill>
                  <a:schemeClr val="accent2">
                    <a:lumMod val="40000"/>
                    <a:lumOff val="60000"/>
                  </a:schemeClr>
                </a:solidFill>
                <a:effectLst>
                  <a:outerShdw blurRad="38100" dist="38100" dir="2700000" algn="tl">
                    <a:srgbClr val="000000">
                      <a:alpha val="43137"/>
                    </a:srgbClr>
                  </a:outerShdw>
                </a:effectLst>
              </a:rPr>
              <a:t> </a:t>
            </a:r>
            <a:r>
              <a:rPr lang="it-IT" b="1" dirty="0">
                <a:effectLst>
                  <a:outerShdw blurRad="38100" dist="38100" dir="2700000" algn="tl">
                    <a:srgbClr val="000000">
                      <a:alpha val="43137"/>
                    </a:srgbClr>
                  </a:outerShdw>
                </a:effectLst>
              </a:rPr>
              <a:t>Vista la natura transnazionale dei programmi, questa tipologia di finanziamenti è inadatta a proposte progettuali che hanno un impatto prevalentemente locale, per le quali sono più indicati i Fondi Strutturali, ma ne sono la naturale integrazione.</a:t>
            </a:r>
          </a:p>
          <a:p>
            <a:pPr marL="0" indent="0" algn="just">
              <a:lnSpc>
                <a:spcPct val="100000"/>
              </a:lnSpc>
              <a:spcBef>
                <a:spcPts val="0"/>
              </a:spcBef>
            </a:pPr>
            <a:endParaRPr lang="it-IT" b="1" dirty="0">
              <a:effectLst>
                <a:outerShdw blurRad="38100" dist="38100" dir="2700000" algn="tl">
                  <a:srgbClr val="000000">
                    <a:alpha val="43137"/>
                  </a:srgbClr>
                </a:outerShdw>
              </a:effectLst>
            </a:endParaRPr>
          </a:p>
          <a:p>
            <a:pPr marL="0" indent="0" algn="just">
              <a:lnSpc>
                <a:spcPct val="100000"/>
              </a:lnSpc>
              <a:spcBef>
                <a:spcPts val="0"/>
              </a:spcBef>
            </a:pPr>
            <a:r>
              <a:rPr lang="it-IT" b="1" dirty="0">
                <a:effectLst>
                  <a:outerShdw blurRad="38100" dist="38100" dir="2700000" algn="tl">
                    <a:srgbClr val="000000">
                      <a:alpha val="43137"/>
                    </a:srgbClr>
                  </a:outerShdw>
                </a:effectLst>
              </a:rPr>
              <a:t>I programmi che rientrano in questa categoria sono suddivisi per aree tematiche e prevedono specifiche </a:t>
            </a:r>
            <a:r>
              <a:rPr lang="it-IT" b="1" dirty="0">
                <a:solidFill>
                  <a:srgbClr val="FF0000"/>
                </a:solidFill>
                <a:effectLst>
                  <a:outerShdw blurRad="38100" dist="38100" dir="2700000" algn="tl">
                    <a:srgbClr val="000000">
                      <a:alpha val="43137"/>
                    </a:srgbClr>
                  </a:outerShdw>
                </a:effectLst>
              </a:rPr>
              <a:t>call for </a:t>
            </a:r>
            <a:r>
              <a:rPr lang="it-IT" b="1" dirty="0" err="1">
                <a:solidFill>
                  <a:srgbClr val="FF0000"/>
                </a:solidFill>
                <a:effectLst>
                  <a:outerShdw blurRad="38100" dist="38100" dir="2700000" algn="tl">
                    <a:srgbClr val="000000">
                      <a:alpha val="43137"/>
                    </a:srgbClr>
                  </a:outerShdw>
                </a:effectLst>
              </a:rPr>
              <a:t>proposal</a:t>
            </a:r>
            <a:r>
              <a:rPr lang="it-IT" b="1" dirty="0">
                <a:solidFill>
                  <a:srgbClr val="FF0000"/>
                </a:solidFill>
                <a:effectLst>
                  <a:outerShdw blurRad="38100" dist="38100" dir="2700000" algn="tl">
                    <a:srgbClr val="000000">
                      <a:alpha val="43137"/>
                    </a:srgbClr>
                  </a:outerShdw>
                </a:effectLst>
              </a:rPr>
              <a:t> (bandi) </a:t>
            </a:r>
            <a:r>
              <a:rPr lang="it-IT" b="1" dirty="0">
                <a:effectLst>
                  <a:outerShdw blurRad="38100" dist="38100" dir="2700000" algn="tl">
                    <a:srgbClr val="000000">
                      <a:alpha val="43137"/>
                    </a:srgbClr>
                  </a:outerShdw>
                </a:effectLst>
              </a:rPr>
              <a:t>emanate e gestite direttamente dalla Commissione e dalle sue Agenzie esecutive. La Commissione è responsabile della pubblicazione delle linee programmatiche e dei bandi, della selezione dei progetti e del loro monitoraggio, erogando i fondi ai beneficiari senza ulteriori passaggi intermedi.</a:t>
            </a:r>
          </a:p>
          <a:p>
            <a:pPr marL="0" indent="0" algn="just">
              <a:lnSpc>
                <a:spcPct val="100000"/>
              </a:lnSpc>
              <a:spcBef>
                <a:spcPts val="0"/>
              </a:spcBef>
              <a:buNone/>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b="1" dirty="0">
              <a:solidFill>
                <a:schemeClr val="accent2">
                  <a:lumMod val="40000"/>
                  <a:lumOff val="60000"/>
                </a:schemeClr>
              </a:solidFill>
              <a:effectLst>
                <a:outerShdw blurRad="38100" dist="38100" dir="2700000" algn="tl">
                  <a:srgbClr val="000000">
                    <a:alpha val="43137"/>
                  </a:srgbClr>
                </a:outerShdw>
              </a:effectLst>
            </a:endParaRPr>
          </a:p>
          <a:p>
            <a:pPr marL="457200" lvl="1" indent="0" algn="just">
              <a:lnSpc>
                <a:spcPct val="100000"/>
              </a:lnSpc>
              <a:spcBef>
                <a:spcPts val="0"/>
              </a:spcBef>
            </a:pPr>
            <a:endParaRPr lang="it-IT" sz="1800" b="1" dirty="0">
              <a:solidFill>
                <a:schemeClr val="accent2">
                  <a:lumMod val="40000"/>
                  <a:lumOff val="60000"/>
                </a:schemeClr>
              </a:solidFill>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2198004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720480"/>
            <a:ext cx="7429499" cy="4844927"/>
          </a:xfrm>
        </p:spPr>
        <p:txBody>
          <a:bodyPr>
            <a:noAutofit/>
          </a:bodyPr>
          <a:lstStyle/>
          <a:p>
            <a:pPr marL="0" indent="0" algn="just">
              <a:lnSpc>
                <a:spcPct val="100000"/>
              </a:lnSpc>
              <a:spcBef>
                <a:spcPts val="0"/>
              </a:spcBef>
            </a:pPr>
            <a:r>
              <a:rPr lang="it-IT" sz="2200" b="1" dirty="0">
                <a:solidFill>
                  <a:schemeClr val="accent2">
                    <a:lumMod val="40000"/>
                    <a:lumOff val="60000"/>
                  </a:schemeClr>
                </a:solidFill>
                <a:effectLst>
                  <a:outerShdw blurRad="38100" dist="38100" dir="2700000" algn="tl">
                    <a:srgbClr val="000000">
                      <a:alpha val="43137"/>
                    </a:srgbClr>
                  </a:outerShdw>
                </a:effectLst>
              </a:rPr>
              <a:t> </a:t>
            </a:r>
            <a:r>
              <a:rPr lang="it-IT" b="1" dirty="0">
                <a:effectLst>
                  <a:outerShdw blurRad="38100" dist="38100" dir="2700000" algn="tl">
                    <a:srgbClr val="000000">
                      <a:alpha val="43137"/>
                    </a:srgbClr>
                  </a:outerShdw>
                </a:effectLst>
              </a:rPr>
              <a:t>I fondi europei a gestione diretta hanno un’allocazione totale di più di </a:t>
            </a:r>
            <a:r>
              <a:rPr lang="it-IT" b="1" dirty="0">
                <a:solidFill>
                  <a:srgbClr val="FF0000"/>
                </a:solidFill>
                <a:effectLst>
                  <a:outerShdw blurRad="38100" dist="38100" dir="2700000" algn="tl">
                    <a:srgbClr val="000000">
                      <a:alpha val="43137"/>
                    </a:srgbClr>
                  </a:outerShdw>
                </a:effectLst>
              </a:rPr>
              <a:t>350 miliardi di euro per il periodo 2021-2027</a:t>
            </a:r>
            <a:r>
              <a:rPr lang="it-IT" b="1" dirty="0">
                <a:effectLst>
                  <a:outerShdw blurRad="38100" dist="38100" dir="2700000" algn="tl">
                    <a:srgbClr val="000000">
                      <a:alpha val="43137"/>
                    </a:srgbClr>
                  </a:outerShdw>
                </a:effectLst>
              </a:rPr>
              <a:t> e coprono una gamma estremamente ampia in termini di tematiche, di categorie di beneficiari e di modalità d’intervento. Vengono anche definiti </a:t>
            </a:r>
            <a:r>
              <a:rPr lang="it-IT" b="1" dirty="0">
                <a:solidFill>
                  <a:srgbClr val="FF0000"/>
                </a:solidFill>
                <a:effectLst>
                  <a:outerShdw blurRad="38100" dist="38100" dir="2700000" algn="tl">
                    <a:srgbClr val="000000">
                      <a:alpha val="43137"/>
                    </a:srgbClr>
                  </a:outerShdw>
                </a:effectLst>
              </a:rPr>
              <a:t>“programmi tematici” o “programmi settoriali”</a:t>
            </a:r>
            <a:endParaRPr lang="it-IT" b="1" dirty="0">
              <a:effectLst>
                <a:outerShdw blurRad="38100" dist="38100" dir="2700000" algn="tl">
                  <a:srgbClr val="000000">
                    <a:alpha val="43137"/>
                  </a:srgbClr>
                </a:outerShdw>
              </a:effectLst>
            </a:endParaRPr>
          </a:p>
          <a:p>
            <a:pPr marL="0" indent="0" algn="just">
              <a:lnSpc>
                <a:spcPct val="100000"/>
              </a:lnSpc>
              <a:spcBef>
                <a:spcPts val="0"/>
              </a:spcBef>
            </a:pPr>
            <a:endParaRPr lang="it-IT" b="1" dirty="0">
              <a:effectLst>
                <a:outerShdw blurRad="38100" dist="38100" dir="2700000" algn="tl">
                  <a:srgbClr val="000000">
                    <a:alpha val="43137"/>
                  </a:srgbClr>
                </a:outerShdw>
              </a:effectLst>
            </a:endParaRPr>
          </a:p>
          <a:p>
            <a:pPr marL="0" indent="0" algn="just">
              <a:lnSpc>
                <a:spcPct val="100000"/>
              </a:lnSpc>
              <a:spcBef>
                <a:spcPts val="0"/>
              </a:spcBef>
            </a:pPr>
            <a:r>
              <a:rPr lang="it-IT" b="1" dirty="0">
                <a:effectLst>
                  <a:outerShdw blurRad="38100" dist="38100" dir="2700000" algn="tl">
                    <a:srgbClr val="000000">
                      <a:alpha val="43137"/>
                    </a:srgbClr>
                  </a:outerShdw>
                </a:effectLst>
              </a:rPr>
              <a:t> I fondi europei a gestione diretta devono dimostrare che il progetto è in grado di produrre un impatto sull’insieme dell’Unione e - di solito - elaborare le proposte in una lingua veicolare o lingua di lavoro (ne sono ammesse 3, inglese, francese e tedesco ma solitamente si lavora in inglese, anzi in </a:t>
            </a:r>
            <a:r>
              <a:rPr lang="it-IT" b="1" dirty="0">
                <a:solidFill>
                  <a:srgbClr val="FF0000"/>
                </a:solidFill>
                <a:effectLst>
                  <a:outerShdw blurRad="38100" dist="38100" dir="2700000" algn="tl">
                    <a:srgbClr val="000000">
                      <a:alpha val="43137"/>
                    </a:srgbClr>
                  </a:outerShdw>
                </a:effectLst>
              </a:rPr>
              <a:t>«</a:t>
            </a:r>
            <a:r>
              <a:rPr lang="it-IT" b="1" dirty="0" err="1">
                <a:solidFill>
                  <a:srgbClr val="FF0000"/>
                </a:solidFill>
                <a:effectLst>
                  <a:outerShdw blurRad="38100" dist="38100" dir="2700000" algn="tl">
                    <a:srgbClr val="000000">
                      <a:alpha val="43137"/>
                    </a:srgbClr>
                  </a:outerShdw>
                </a:effectLst>
              </a:rPr>
              <a:t>European</a:t>
            </a:r>
            <a:r>
              <a:rPr lang="it-IT" b="1" dirty="0">
                <a:solidFill>
                  <a:srgbClr val="FF0000"/>
                </a:solidFill>
                <a:effectLst>
                  <a:outerShdw blurRad="38100" dist="38100" dir="2700000" algn="tl">
                    <a:srgbClr val="000000">
                      <a:alpha val="43137"/>
                    </a:srgbClr>
                  </a:outerShdw>
                </a:effectLst>
              </a:rPr>
              <a:t> English», </a:t>
            </a:r>
            <a:r>
              <a:rPr lang="it-IT" b="1" dirty="0">
                <a:effectLst>
                  <a:outerShdw blurRad="38100" dist="38100" dir="2700000" algn="tl">
                    <a:srgbClr val="000000">
                      <a:alpha val="43137"/>
                    </a:srgbClr>
                  </a:outerShdw>
                </a:effectLst>
              </a:rPr>
              <a:t>lingua nella quale viene anche trasmessa la maggior parte delle informazioni ai partecipanti).</a:t>
            </a:r>
            <a:endParaRPr lang="it-IT" sz="1800" b="1" dirty="0">
              <a:solidFill>
                <a:schemeClr val="accent2">
                  <a:lumMod val="40000"/>
                  <a:lumOff val="60000"/>
                </a:schemeClr>
              </a:solidFill>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28843234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2310266"/>
            <a:ext cx="7429499" cy="3786001"/>
          </a:xfrm>
        </p:spPr>
        <p:txBody>
          <a:bodyPr>
            <a:noAutofit/>
          </a:bodyPr>
          <a:lstStyle/>
          <a:p>
            <a:pPr marL="0" indent="0" algn="just">
              <a:lnSpc>
                <a:spcPct val="100000"/>
              </a:lnSpc>
              <a:spcBef>
                <a:spcPts val="0"/>
              </a:spcBef>
            </a:pPr>
            <a:r>
              <a:rPr lang="it-IT" sz="2200" b="1" dirty="0">
                <a:solidFill>
                  <a:schemeClr val="accent2">
                    <a:lumMod val="40000"/>
                    <a:lumOff val="60000"/>
                  </a:schemeClr>
                </a:solidFill>
                <a:effectLst>
                  <a:outerShdw blurRad="38100" dist="38100" dir="2700000" algn="tl">
                    <a:srgbClr val="000000">
                      <a:alpha val="43137"/>
                    </a:srgbClr>
                  </a:outerShdw>
                </a:effectLst>
              </a:rPr>
              <a:t> </a:t>
            </a:r>
            <a:r>
              <a:rPr lang="it-IT" sz="2200" b="1" dirty="0">
                <a:effectLst>
                  <a:outerShdw blurRad="38100" dist="38100" dir="2700000" algn="tl">
                    <a:srgbClr val="000000">
                      <a:alpha val="43137"/>
                    </a:srgbClr>
                  </a:outerShdw>
                </a:effectLst>
              </a:rPr>
              <a:t>Ricordiamo alcuni dei programmi più utilizzati:</a:t>
            </a:r>
          </a:p>
          <a:p>
            <a:pPr marL="0" indent="0" algn="just">
              <a:lnSpc>
                <a:spcPct val="100000"/>
              </a:lnSpc>
              <a:spcBef>
                <a:spcPts val="0"/>
              </a:spcBef>
            </a:pPr>
            <a:endParaRPr lang="it-IT" sz="2200" b="1" dirty="0">
              <a:effectLst>
                <a:outerShdw blurRad="38100" dist="38100" dir="2700000" algn="tl">
                  <a:srgbClr val="000000">
                    <a:alpha val="43137"/>
                  </a:srgbClr>
                </a:outerShdw>
              </a:effectLst>
            </a:endParaRPr>
          </a:p>
          <a:p>
            <a:pPr marL="762008" lvl="2" indent="-361950" algn="just">
              <a:lnSpc>
                <a:spcPct val="150000"/>
              </a:lnSpc>
              <a:spcBef>
                <a:spcPts val="0"/>
              </a:spcBef>
            </a:pPr>
            <a:r>
              <a:rPr lang="it-IT" b="1" dirty="0">
                <a:solidFill>
                  <a:schemeClr val="accent1">
                    <a:lumMod val="60000"/>
                    <a:lumOff val="40000"/>
                  </a:schemeClr>
                </a:solidFill>
                <a:effectLst>
                  <a:outerShdw blurRad="38100" dist="38100" dir="2700000" algn="tl">
                    <a:srgbClr val="000000">
                      <a:alpha val="43137"/>
                    </a:srgbClr>
                  </a:outerShdw>
                </a:effectLst>
              </a:rPr>
              <a:t>Horizon Europe – 81.400 mld € (*) : Ricerca e innovazione.</a:t>
            </a:r>
          </a:p>
          <a:p>
            <a:pPr marL="762008" lvl="2" indent="-361950" algn="just">
              <a:lnSpc>
                <a:spcPct val="150000"/>
              </a:lnSpc>
              <a:spcBef>
                <a:spcPts val="0"/>
              </a:spcBef>
            </a:pPr>
            <a:r>
              <a:rPr lang="it-IT" b="1" dirty="0">
                <a:solidFill>
                  <a:schemeClr val="accent1">
                    <a:lumMod val="60000"/>
                    <a:lumOff val="40000"/>
                  </a:schemeClr>
                </a:solidFill>
                <a:effectLst>
                  <a:outerShdw blurRad="38100" dist="38100" dir="2700000" algn="tl">
                    <a:srgbClr val="000000">
                      <a:alpha val="43137"/>
                    </a:srgbClr>
                  </a:outerShdw>
                </a:effectLst>
              </a:rPr>
              <a:t>EU4Health – 2.170 mld € : rafforzamento dei sistemi sanitari.</a:t>
            </a:r>
          </a:p>
          <a:p>
            <a:pPr marL="762008" lvl="2" indent="-361950" algn="just">
              <a:lnSpc>
                <a:spcPct val="150000"/>
              </a:lnSpc>
              <a:spcBef>
                <a:spcPts val="0"/>
              </a:spcBef>
            </a:pPr>
            <a:r>
              <a:rPr lang="it-IT" b="1" dirty="0">
                <a:solidFill>
                  <a:schemeClr val="accent1">
                    <a:lumMod val="60000"/>
                    <a:lumOff val="40000"/>
                  </a:schemeClr>
                </a:solidFill>
                <a:effectLst>
                  <a:outerShdw blurRad="38100" dist="38100" dir="2700000" algn="tl">
                    <a:srgbClr val="000000">
                      <a:alpha val="43137"/>
                    </a:srgbClr>
                  </a:outerShdw>
                </a:effectLst>
              </a:rPr>
              <a:t>Erasmus+ – 21.708 mld € : studio, tirocini, scambi di giovani, insegnamento, formazione e sport.</a:t>
            </a:r>
          </a:p>
          <a:p>
            <a:pPr marL="762008" lvl="2" indent="-361950" algn="just">
              <a:lnSpc>
                <a:spcPct val="150000"/>
              </a:lnSpc>
              <a:spcBef>
                <a:spcPts val="0"/>
              </a:spcBef>
            </a:pPr>
            <a:r>
              <a:rPr lang="it-IT" b="1" dirty="0">
                <a:solidFill>
                  <a:schemeClr val="accent1">
                    <a:lumMod val="60000"/>
                    <a:lumOff val="40000"/>
                  </a:schemeClr>
                </a:solidFill>
                <a:effectLst>
                  <a:outerShdw blurRad="38100" dist="38100" dir="2700000" algn="tl">
                    <a:srgbClr val="000000">
                      <a:alpha val="43137"/>
                    </a:srgbClr>
                  </a:outerShdw>
                </a:effectLst>
              </a:rPr>
              <a:t>Europa creativa – 1.642 mld € :  cultura, espressione artistica, audiovisivo e media.</a:t>
            </a:r>
          </a:p>
          <a:p>
            <a:pPr marL="762008" lvl="2" indent="-361950" algn="just">
              <a:lnSpc>
                <a:spcPct val="150000"/>
              </a:lnSpc>
              <a:spcBef>
                <a:spcPts val="0"/>
              </a:spcBef>
            </a:pPr>
            <a:r>
              <a:rPr lang="it-IT" b="1" dirty="0">
                <a:solidFill>
                  <a:schemeClr val="accent1">
                    <a:lumMod val="60000"/>
                    <a:lumOff val="40000"/>
                  </a:schemeClr>
                </a:solidFill>
                <a:effectLst>
                  <a:outerShdw blurRad="38100" dist="38100" dir="2700000" algn="tl">
                    <a:srgbClr val="000000">
                      <a:alpha val="43137"/>
                    </a:srgbClr>
                  </a:outerShdw>
                </a:effectLst>
              </a:rPr>
              <a:t>Diritti e valori – 642 mld € :  cittadinanza attiva e promozione di diritti e uguaglianza.</a:t>
            </a:r>
          </a:p>
          <a:p>
            <a:pPr marL="361950" indent="-361950" algn="just">
              <a:lnSpc>
                <a:spcPct val="15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457200" lvl="1" indent="0" algn="just">
              <a:lnSpc>
                <a:spcPct val="100000"/>
              </a:lnSpc>
              <a:spcBef>
                <a:spcPts val="0"/>
              </a:spcBef>
            </a:pPr>
            <a:endParaRPr lang="it-IT" sz="1800" b="1" dirty="0">
              <a:solidFill>
                <a:schemeClr val="accent2">
                  <a:lumMod val="40000"/>
                  <a:lumOff val="60000"/>
                </a:schemeClr>
              </a:solidFill>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3778992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60" y="1921732"/>
            <a:ext cx="7429499" cy="3541714"/>
          </a:xfrm>
        </p:spPr>
        <p:txBody>
          <a:bodyPr>
            <a:noAutofit/>
          </a:bodyPr>
          <a:lstStyle/>
          <a:p>
            <a:pPr marL="0" indent="0" algn="just">
              <a:lnSpc>
                <a:spcPct val="100000"/>
              </a:lnSpc>
              <a:spcBef>
                <a:spcPts val="0"/>
              </a:spcBef>
            </a:pPr>
            <a:r>
              <a:rPr lang="it-IT" sz="2000" b="1" dirty="0">
                <a:effectLst>
                  <a:outerShdw blurRad="38100" dist="38100" dir="2700000" algn="tl">
                    <a:srgbClr val="000000">
                      <a:alpha val="43137"/>
                    </a:srgbClr>
                  </a:outerShdw>
                </a:effectLst>
              </a:rPr>
              <a:t>Quando si parla di Europa, di solito si evidenziano due schieramenti opposti: da una parte gli euroscettici e dall’altra i fautori dell’Europa federale.</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Entrambi sostengono le proprie idee con motivazioni che spesso hanno poco a vedere con il funzionamento della macchina europea e che dipendono molto dall’ambiente in cui vivono, in cui lavorano e dalla conoscenza della «macchina europea» che spesso è pari a zero …. </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Oggi sembrano prevalere non tanto e non solo gli euroscettici ma movimenti populisti di forte opposizione nei confronti della UE</a:t>
            </a: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11046585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771163"/>
            <a:ext cx="7429499" cy="4631389"/>
          </a:xfrm>
        </p:spPr>
        <p:txBody>
          <a:bodyPr>
            <a:noAutofit/>
          </a:bodyPr>
          <a:lstStyle/>
          <a:p>
            <a:pPr marL="0" indent="0" algn="just">
              <a:lnSpc>
                <a:spcPct val="100000"/>
              </a:lnSpc>
              <a:spcBef>
                <a:spcPts val="0"/>
              </a:spcBef>
            </a:pPr>
            <a:r>
              <a:rPr lang="it-IT" sz="2200" b="1" dirty="0">
                <a:solidFill>
                  <a:schemeClr val="accent2">
                    <a:lumMod val="40000"/>
                    <a:lumOff val="60000"/>
                  </a:schemeClr>
                </a:solidFill>
                <a:effectLst>
                  <a:outerShdw blurRad="38100" dist="38100" dir="2700000" algn="tl">
                    <a:srgbClr val="000000">
                      <a:alpha val="43137"/>
                    </a:srgbClr>
                  </a:outerShdw>
                </a:effectLst>
              </a:rPr>
              <a:t> </a:t>
            </a:r>
            <a:r>
              <a:rPr lang="it-IT" sz="1800" b="1" dirty="0">
                <a:effectLst>
                  <a:outerShdw blurRad="38100" dist="38100" dir="2700000" algn="tl">
                    <a:srgbClr val="000000">
                      <a:alpha val="43137"/>
                    </a:srgbClr>
                  </a:outerShdw>
                </a:effectLst>
              </a:rPr>
              <a:t>Le </a:t>
            </a:r>
            <a:r>
              <a:rPr lang="it-IT" sz="1800" b="1" dirty="0">
                <a:solidFill>
                  <a:srgbClr val="FF0000"/>
                </a:solidFill>
                <a:effectLst>
                  <a:outerShdw blurRad="38100" dist="38100" dir="2700000" algn="tl">
                    <a:srgbClr val="000000">
                      <a:alpha val="43137"/>
                    </a:srgbClr>
                  </a:outerShdw>
                </a:effectLst>
              </a:rPr>
              <a:t>Agenzie e i Punti di Contatto Nazionali </a:t>
            </a:r>
            <a:r>
              <a:rPr lang="it-IT" sz="1800" b="1" dirty="0">
                <a:effectLst>
                  <a:outerShdw blurRad="38100" dist="38100" dir="2700000" algn="tl">
                    <a:srgbClr val="000000">
                      <a:alpha val="43137"/>
                    </a:srgbClr>
                  </a:outerShdw>
                </a:effectLst>
              </a:rPr>
              <a:t>sono nominati dalla Commissione e dai governi nazionali per l’informazione ai cittadini, per l’assistenza ai potenziali partecipanti, per la raccolta e/o la selezione delle proposte progettuali oppure per altri aspetti dell’esecuzione di alcuni programmi comunitari nei singoli Paesi.</a:t>
            </a:r>
          </a:p>
          <a:p>
            <a:pPr marL="0" indent="0" algn="just">
              <a:lnSpc>
                <a:spcPct val="100000"/>
              </a:lnSpc>
              <a:spcBef>
                <a:spcPts val="0"/>
              </a:spcBef>
            </a:pPr>
            <a:endParaRPr lang="it-IT" sz="1800" b="1" dirty="0">
              <a:effectLst>
                <a:outerShdw blurRad="38100" dist="38100" dir="2700000" algn="tl">
                  <a:srgbClr val="000000">
                    <a:alpha val="43137"/>
                  </a:srgbClr>
                </a:outerShdw>
              </a:effectLst>
            </a:endParaRPr>
          </a:p>
          <a:p>
            <a:pPr marL="0" indent="0" algn="just">
              <a:lnSpc>
                <a:spcPct val="100000"/>
              </a:lnSpc>
              <a:spcBef>
                <a:spcPts val="0"/>
              </a:spcBef>
            </a:pPr>
            <a:r>
              <a:rPr lang="it-IT" sz="1800" b="1" dirty="0">
                <a:effectLst>
                  <a:outerShdw blurRad="38100" dist="38100" dir="2700000" algn="tl">
                    <a:srgbClr val="000000">
                      <a:alpha val="43137"/>
                    </a:srgbClr>
                  </a:outerShdw>
                </a:effectLst>
              </a:rPr>
              <a:t>La presenza di una </a:t>
            </a:r>
            <a:r>
              <a:rPr lang="it-IT" sz="1800" b="1" dirty="0">
                <a:solidFill>
                  <a:srgbClr val="FF0000"/>
                </a:solidFill>
                <a:effectLst>
                  <a:outerShdw blurRad="38100" dist="38100" dir="2700000" algn="tl">
                    <a:srgbClr val="000000">
                      <a:alpha val="43137"/>
                    </a:srgbClr>
                  </a:outerShdw>
                </a:effectLst>
              </a:rPr>
              <a:t>Agenzia o di un Punto di Contatto Nazionale </a:t>
            </a:r>
            <a:r>
              <a:rPr lang="it-IT" sz="1800" b="1" dirty="0">
                <a:effectLst>
                  <a:outerShdw blurRad="38100" dist="38100" dir="2700000" algn="tl">
                    <a:srgbClr val="000000">
                      <a:alpha val="43137"/>
                    </a:srgbClr>
                  </a:outerShdw>
                </a:effectLst>
              </a:rPr>
              <a:t>nell’ambito di un programma rende più semplici e più vicine ai partecipanti le procedure di partecipazione, anche dal punto di vista linguistico e della disponibilità di informazioni. </a:t>
            </a:r>
          </a:p>
          <a:p>
            <a:pPr marL="0" indent="0" algn="just">
              <a:lnSpc>
                <a:spcPct val="100000"/>
              </a:lnSpc>
              <a:spcBef>
                <a:spcPts val="0"/>
              </a:spcBef>
            </a:pPr>
            <a:endParaRPr lang="it-IT" sz="1800" b="1" dirty="0">
              <a:effectLst>
                <a:outerShdw blurRad="38100" dist="38100" dir="2700000" algn="tl">
                  <a:srgbClr val="000000">
                    <a:alpha val="43137"/>
                  </a:srgbClr>
                </a:outerShdw>
              </a:effectLst>
            </a:endParaRPr>
          </a:p>
          <a:p>
            <a:pPr marL="0" indent="0" algn="just">
              <a:lnSpc>
                <a:spcPct val="100000"/>
              </a:lnSpc>
              <a:spcBef>
                <a:spcPts val="0"/>
              </a:spcBef>
            </a:pPr>
            <a:r>
              <a:rPr lang="it-IT" sz="1800" b="1" dirty="0">
                <a:effectLst>
                  <a:outerShdw blurRad="38100" dist="38100" dir="2700000" algn="tl">
                    <a:srgbClr val="000000">
                      <a:alpha val="43137"/>
                    </a:srgbClr>
                  </a:outerShdw>
                </a:effectLst>
              </a:rPr>
              <a:t>Agenzie e punti di contatto nazionali con competenza sui programmi comunitari sono ad esempio </a:t>
            </a:r>
            <a:r>
              <a:rPr lang="it-IT" sz="1800" b="1" dirty="0">
                <a:solidFill>
                  <a:srgbClr val="FF0000"/>
                </a:solidFill>
                <a:effectLst>
                  <a:outerShdw blurRad="38100" dist="38100" dir="2700000" algn="tl">
                    <a:srgbClr val="000000">
                      <a:alpha val="43137"/>
                    </a:srgbClr>
                  </a:outerShdw>
                </a:effectLst>
              </a:rPr>
              <a:t>INDIRE, ISFOL, INAPP e la rete Eurodesk per Erasmus+, APRE per Horizon Europe e il Desk Europa Creativa per il programma omonimo. </a:t>
            </a: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457200" lvl="1" indent="0" algn="just">
              <a:lnSpc>
                <a:spcPct val="100000"/>
              </a:lnSpc>
              <a:spcBef>
                <a:spcPts val="0"/>
              </a:spcBef>
            </a:pPr>
            <a:endParaRPr lang="it-IT" sz="1800" b="1" dirty="0">
              <a:solidFill>
                <a:schemeClr val="accent2">
                  <a:lumMod val="40000"/>
                  <a:lumOff val="60000"/>
                </a:schemeClr>
              </a:solidFill>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735182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946519"/>
            <a:ext cx="7429499" cy="4618888"/>
          </a:xfrm>
        </p:spPr>
        <p:txBody>
          <a:bodyPr>
            <a:noAutofit/>
          </a:bodyPr>
          <a:lstStyle/>
          <a:p>
            <a:pPr marL="0" indent="0" algn="just">
              <a:lnSpc>
                <a:spcPct val="100000"/>
              </a:lnSpc>
              <a:spcBef>
                <a:spcPts val="0"/>
              </a:spcBef>
            </a:pPr>
            <a:r>
              <a:rPr lang="it-IT" sz="2200" b="1" dirty="0">
                <a:solidFill>
                  <a:schemeClr val="accent2">
                    <a:lumMod val="40000"/>
                    <a:lumOff val="60000"/>
                  </a:schemeClr>
                </a:solidFill>
                <a:effectLst>
                  <a:outerShdw blurRad="38100" dist="38100" dir="2700000" algn="tl">
                    <a:srgbClr val="000000">
                      <a:alpha val="43137"/>
                    </a:srgbClr>
                  </a:outerShdw>
                </a:effectLst>
              </a:rPr>
              <a:t> </a:t>
            </a:r>
            <a:r>
              <a:rPr lang="it-IT" sz="2000" b="1" dirty="0">
                <a:effectLst>
                  <a:outerShdw blurRad="38100" dist="38100" dir="2700000" algn="tl">
                    <a:srgbClr val="000000">
                      <a:alpha val="43137"/>
                    </a:srgbClr>
                  </a:outerShdw>
                </a:effectLst>
              </a:rPr>
              <a:t>Per finire ricordiamo che esistono istituzioni specificamente dedicate all’informazione e al supporto di carattere generale sulle politiche e sulle iniziative dell’Unione europea, come ad esempio la rete </a:t>
            </a:r>
            <a:r>
              <a:rPr lang="it-IT" sz="2000" b="1" dirty="0">
                <a:solidFill>
                  <a:srgbClr val="FF0000"/>
                </a:solidFill>
                <a:effectLst>
                  <a:outerShdw blurRad="38100" dist="38100" dir="2700000" algn="tl">
                    <a:srgbClr val="000000">
                      <a:alpha val="43137"/>
                    </a:srgbClr>
                  </a:outerShdw>
                </a:effectLst>
              </a:rPr>
              <a:t>Europe Direct</a:t>
            </a:r>
            <a:r>
              <a:rPr lang="it-IT" sz="2000" b="1" dirty="0">
                <a:effectLst>
                  <a:outerShdw blurRad="38100" dist="38100" dir="2700000" algn="tl">
                    <a:srgbClr val="000000">
                      <a:alpha val="43137"/>
                    </a:srgbClr>
                  </a:outerShdw>
                </a:effectLst>
              </a:rPr>
              <a:t> che si trova in molte città italiane attraverso centri di informazione e centri di documentazione</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 La più vicina è a Venezia ed è un servizio attivo dal 1998, costituito dal Comune di Venezia come capofila e da 27 partner istituzionali, fra i quali ricordiamo l'Eurosportello di Unioncamere Veneto. Attualmente conta 37 sportelli diffusi sul territorio regionale</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1800" b="1" dirty="0">
                <a:effectLst>
                  <a:outerShdw blurRad="38100" dist="38100" dir="2700000" algn="tl">
                    <a:srgbClr val="000000">
                      <a:alpha val="43137"/>
                    </a:srgbClr>
                  </a:outerShdw>
                </a:effectLst>
              </a:rPr>
              <a:t>Link: </a:t>
            </a:r>
            <a:r>
              <a:rPr lang="it-IT" sz="1800" b="1" dirty="0">
                <a:solidFill>
                  <a:srgbClr val="FF0000"/>
                </a:solidFill>
                <a:effectLst>
                  <a:outerShdw blurRad="38100" dist="38100" dir="2700000" algn="tl">
                    <a:srgbClr val="000000">
                      <a:alpha val="43137"/>
                    </a:srgbClr>
                  </a:outerShdw>
                </a:effectLst>
              </a:rPr>
              <a:t>https://www.comune.venezia.it/it/content/europe-direct</a:t>
            </a:r>
            <a:endParaRPr lang="it-IT" sz="1800" b="1" dirty="0">
              <a:effectLst>
                <a:outerShdw blurRad="38100" dist="38100" dir="2700000" algn="tl">
                  <a:srgbClr val="000000">
                    <a:alpha val="43137"/>
                  </a:srgbClr>
                </a:outerShdw>
              </a:effectLst>
            </a:endParaRPr>
          </a:p>
          <a:p>
            <a:pPr marL="361950" indent="-361950" algn="just">
              <a:lnSpc>
                <a:spcPct val="15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0" indent="0" algn="just">
              <a:lnSpc>
                <a:spcPct val="100000"/>
              </a:lnSpc>
              <a:spcBef>
                <a:spcPts val="0"/>
              </a:spcBef>
            </a:pPr>
            <a:endParaRPr lang="it-IT" sz="2200" b="1" dirty="0">
              <a:solidFill>
                <a:schemeClr val="accent2">
                  <a:lumMod val="40000"/>
                  <a:lumOff val="60000"/>
                </a:schemeClr>
              </a:solidFill>
              <a:effectLst>
                <a:outerShdw blurRad="38100" dist="38100" dir="2700000" algn="tl">
                  <a:srgbClr val="000000">
                    <a:alpha val="43137"/>
                  </a:srgbClr>
                </a:outerShdw>
              </a:effectLst>
            </a:endParaRPr>
          </a:p>
          <a:p>
            <a:pPr marL="457200" lvl="1" indent="0" algn="just">
              <a:lnSpc>
                <a:spcPct val="100000"/>
              </a:lnSpc>
              <a:spcBef>
                <a:spcPts val="0"/>
              </a:spcBef>
            </a:pPr>
            <a:endParaRPr lang="it-IT" sz="1800" b="1" dirty="0">
              <a:solidFill>
                <a:schemeClr val="accent2">
                  <a:lumMod val="40000"/>
                  <a:lumOff val="60000"/>
                </a:schemeClr>
              </a:solidFill>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2854145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82F33-8386-AE3E-CBB0-D0BA0F3E6ED9}"/>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pic>
        <p:nvPicPr>
          <p:cNvPr id="3" name="Immagine 2">
            <a:extLst>
              <a:ext uri="{FF2B5EF4-FFF2-40B4-BE49-F238E27FC236}">
                <a16:creationId xmlns:a16="http://schemas.microsoft.com/office/drawing/2014/main" id="{37DB88F2-2F1E-5357-CEC7-92D6BBD85400}"/>
              </a:ext>
            </a:extLst>
          </p:cNvPr>
          <p:cNvPicPr>
            <a:picLocks noChangeAspect="1"/>
          </p:cNvPicPr>
          <p:nvPr/>
        </p:nvPicPr>
        <p:blipFill>
          <a:blip r:embed="rId4"/>
          <a:srcRect l="4174" r="5537"/>
          <a:stretch/>
        </p:blipFill>
        <p:spPr>
          <a:xfrm>
            <a:off x="0" y="0"/>
            <a:ext cx="9144000" cy="6858000"/>
          </a:xfrm>
          <a:prstGeom prst="rect">
            <a:avLst/>
          </a:prstGeom>
        </p:spPr>
      </p:pic>
      <p:sp>
        <p:nvSpPr>
          <p:cNvPr id="7" name="Rettangolo 6">
            <a:extLst>
              <a:ext uri="{FF2B5EF4-FFF2-40B4-BE49-F238E27FC236}">
                <a16:creationId xmlns:a16="http://schemas.microsoft.com/office/drawing/2014/main" id="{B47284A8-C653-FD84-8E35-FB005BEAEEE9}"/>
              </a:ext>
            </a:extLst>
          </p:cNvPr>
          <p:cNvSpPr/>
          <p:nvPr/>
        </p:nvSpPr>
        <p:spPr>
          <a:xfrm>
            <a:off x="719531" y="573935"/>
            <a:ext cx="7704937" cy="1737944"/>
          </a:xfrm>
          <a:prstGeom prst="rect">
            <a:avLst/>
          </a:prstGeom>
          <a:noFill/>
        </p:spPr>
        <p:txBody>
          <a:bodyPr wrap="none" lIns="91440" tIns="45720" rIns="91440" bIns="45720">
            <a:prstTxWarp prst="textArchUp">
              <a:avLst/>
            </a:prstTxWarp>
            <a:spAutoFit/>
          </a:bodyPr>
          <a:lstStyle/>
          <a:p>
            <a:pPr algn="ctr"/>
            <a:r>
              <a:rPr lang="it-IT"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Grazie per l’attenzione</a:t>
            </a:r>
          </a:p>
        </p:txBody>
      </p:sp>
    </p:spTree>
    <p:extLst>
      <p:ext uri="{BB962C8B-B14F-4D97-AF65-F5344CB8AC3E}">
        <p14:creationId xmlns:p14="http://schemas.microsoft.com/office/powerpoint/2010/main" val="1635219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60" y="1921732"/>
            <a:ext cx="7429499" cy="3541714"/>
          </a:xfrm>
        </p:spPr>
        <p:txBody>
          <a:bodyPr>
            <a:noAutofit/>
          </a:bodyPr>
          <a:lstStyle/>
          <a:p>
            <a:pPr marL="0" indent="0" algn="just">
              <a:lnSpc>
                <a:spcPct val="100000"/>
              </a:lnSpc>
              <a:spcBef>
                <a:spcPts val="0"/>
              </a:spcBef>
            </a:pPr>
            <a:r>
              <a:rPr lang="it-IT" sz="2000" b="1" dirty="0">
                <a:effectLst>
                  <a:outerShdw blurRad="38100" dist="38100" dir="2700000" algn="tl">
                    <a:srgbClr val="000000">
                      <a:alpha val="43137"/>
                    </a:srgbClr>
                  </a:outerShdw>
                </a:effectLst>
              </a:rPr>
              <a:t>Tutto questo nasce da una lunga storia durata oltre 70 anni e che bisogna conoscere per comprendere i passaggi che hanno portato ad alcune situazioni attuali altrimenti di difficile interpretazione.</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 Prima di qualsiasi accordo economico o di progetto di cooperazione fu fondata la </a:t>
            </a:r>
            <a:r>
              <a:rPr lang="it-IT" sz="2000" b="1" dirty="0">
                <a:solidFill>
                  <a:srgbClr val="FF0000"/>
                </a:solidFill>
                <a:effectLst>
                  <a:outerShdw blurRad="38100" dist="38100" dir="2700000" algn="tl">
                    <a:srgbClr val="000000">
                      <a:alpha val="43137"/>
                    </a:srgbClr>
                  </a:outerShdw>
                </a:effectLst>
              </a:rPr>
              <a:t>NATO (Aprile 1949)</a:t>
            </a:r>
            <a:r>
              <a:rPr lang="it-IT" sz="2000" b="1" dirty="0">
                <a:effectLst>
                  <a:outerShdw blurRad="38100" dist="38100" dir="2700000" algn="tl">
                    <a:srgbClr val="000000">
                      <a:alpha val="43137"/>
                    </a:srgbClr>
                  </a:outerShdw>
                </a:effectLst>
              </a:rPr>
              <a:t>con 12 stati membri (ora sono 31) e subito dopo </a:t>
            </a:r>
            <a:r>
              <a:rPr lang="it-IT" sz="2000" b="1" dirty="0">
                <a:solidFill>
                  <a:srgbClr val="FF0000"/>
                </a:solidFill>
                <a:effectLst>
                  <a:outerShdw blurRad="38100" dist="38100" dir="2700000" algn="tl">
                    <a:srgbClr val="000000">
                      <a:alpha val="43137"/>
                    </a:srgbClr>
                  </a:outerShdw>
                </a:effectLst>
              </a:rPr>
              <a:t>(Maggio 1949) il Consiglio d'Europa</a:t>
            </a:r>
            <a:r>
              <a:rPr lang="it-IT" sz="2000" b="1" dirty="0">
                <a:effectLst>
                  <a:outerShdw blurRad="38100" dist="38100" dir="2700000" algn="tl">
                    <a:srgbClr val="000000">
                      <a:alpha val="43137"/>
                    </a:srgbClr>
                  </a:outerShdw>
                </a:effectLst>
              </a:rPr>
              <a:t> (attualmente 46 – la Russia è stata espulsa quest’anno) con il quale 10 paesi dell'Europa occidentale vogliono promuovere la democrazia e proteggere i diritti umani e lo Stato di diritto. </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solidFill>
                  <a:srgbClr val="FF0000"/>
                </a:solidFill>
                <a:effectLst>
                  <a:outerShdw blurRad="38100" dist="38100" dir="2700000" algn="tl">
                    <a:srgbClr val="000000">
                      <a:alpha val="43137"/>
                    </a:srgbClr>
                  </a:outerShdw>
                </a:effectLst>
              </a:rPr>
              <a:t>La Convenzione europea dei diritti dell'uomo entra in vigore il 3 settembre 1953</a:t>
            </a: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3575116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545124"/>
            <a:ext cx="7429499" cy="3541714"/>
          </a:xfrm>
        </p:spPr>
        <p:txBody>
          <a:bodyPr>
            <a:noAutofit/>
          </a:bodyPr>
          <a:lstStyle/>
          <a:p>
            <a:pPr marL="0" indent="0" algn="just">
              <a:lnSpc>
                <a:spcPct val="100000"/>
              </a:lnSpc>
              <a:spcBef>
                <a:spcPts val="0"/>
              </a:spcBef>
            </a:pPr>
            <a:r>
              <a:rPr lang="it-IT" sz="2000" b="1" dirty="0">
                <a:effectLst>
                  <a:outerShdw blurRad="38100" dist="38100" dir="2700000" algn="tl">
                    <a:srgbClr val="000000">
                      <a:alpha val="43137"/>
                    </a:srgbClr>
                  </a:outerShdw>
                </a:effectLst>
              </a:rPr>
              <a:t> </a:t>
            </a:r>
            <a:r>
              <a:rPr lang="it-IT" sz="1800" b="1" dirty="0">
                <a:effectLst>
                  <a:outerShdw blurRad="38100" dist="38100" dir="2700000" algn="tl">
                    <a:srgbClr val="000000">
                      <a:alpha val="43137"/>
                    </a:srgbClr>
                  </a:outerShdw>
                </a:effectLst>
              </a:rPr>
              <a:t>Il </a:t>
            </a:r>
            <a:r>
              <a:rPr lang="it-IT" sz="1800" b="1" dirty="0">
                <a:solidFill>
                  <a:srgbClr val="FF0000"/>
                </a:solidFill>
                <a:effectLst>
                  <a:outerShdw blurRad="38100" dist="38100" dir="2700000" algn="tl">
                    <a:srgbClr val="000000">
                      <a:alpha val="43137"/>
                    </a:srgbClr>
                  </a:outerShdw>
                </a:effectLst>
              </a:rPr>
              <a:t>9 Maggio 1950 </a:t>
            </a:r>
            <a:r>
              <a:rPr lang="it-IT" sz="1800" b="1" dirty="0">
                <a:effectLst>
                  <a:outerShdw blurRad="38100" dist="38100" dir="2700000" algn="tl">
                    <a:srgbClr val="000000">
                      <a:alpha val="43137"/>
                    </a:srgbClr>
                  </a:outerShdw>
                </a:effectLst>
              </a:rPr>
              <a:t>il ministro degli esteri francese </a:t>
            </a:r>
            <a:r>
              <a:rPr lang="it-IT" sz="1800" b="1" dirty="0">
                <a:solidFill>
                  <a:srgbClr val="FF0000"/>
                </a:solidFill>
                <a:effectLst>
                  <a:outerShdw blurRad="38100" dist="38100" dir="2700000" algn="tl">
                    <a:srgbClr val="000000">
                      <a:alpha val="43137"/>
                    </a:srgbClr>
                  </a:outerShdw>
                </a:effectLst>
              </a:rPr>
              <a:t>Robert Schuman </a:t>
            </a:r>
            <a:r>
              <a:rPr lang="it-IT" sz="1800" b="1" dirty="0">
                <a:effectLst>
                  <a:outerShdw blurRad="38100" dist="38100" dir="2700000" algn="tl">
                    <a:srgbClr val="000000">
                      <a:alpha val="43137"/>
                    </a:srgbClr>
                  </a:outerShdw>
                </a:effectLst>
              </a:rPr>
              <a:t>presenta un piano per una più stretta cooperazione. Propone di integrare le industrie del carbone e dell'acciaio dell'Europa occidentale. </a:t>
            </a:r>
          </a:p>
          <a:p>
            <a:pPr marL="0" indent="0" algn="just">
              <a:lnSpc>
                <a:spcPct val="100000"/>
              </a:lnSpc>
              <a:spcBef>
                <a:spcPts val="0"/>
              </a:spcBef>
            </a:pPr>
            <a:endParaRPr lang="it-IT" sz="1800" b="1" dirty="0">
              <a:effectLst>
                <a:outerShdw blurRad="38100" dist="38100" dir="2700000" algn="tl">
                  <a:srgbClr val="000000">
                    <a:alpha val="43137"/>
                  </a:srgbClr>
                </a:outerShdw>
              </a:effectLst>
            </a:endParaRPr>
          </a:p>
          <a:p>
            <a:pPr marL="0" indent="0" algn="just">
              <a:lnSpc>
                <a:spcPct val="100000"/>
              </a:lnSpc>
              <a:spcBef>
                <a:spcPts val="0"/>
              </a:spcBef>
            </a:pPr>
            <a:r>
              <a:rPr lang="it-IT" sz="1800" b="1" dirty="0">
                <a:effectLst>
                  <a:outerShdw blurRad="38100" dist="38100" dir="2700000" algn="tl">
                    <a:srgbClr val="000000">
                      <a:alpha val="43137"/>
                    </a:srgbClr>
                  </a:outerShdw>
                </a:effectLst>
              </a:rPr>
              <a:t>E’ per questo che da allora, il </a:t>
            </a:r>
            <a:r>
              <a:rPr lang="it-IT" sz="1800" b="1" dirty="0">
                <a:solidFill>
                  <a:srgbClr val="FF0000"/>
                </a:solidFill>
                <a:effectLst>
                  <a:outerShdw blurRad="38100" dist="38100" dir="2700000" algn="tl">
                    <a:srgbClr val="000000">
                      <a:alpha val="43137"/>
                    </a:srgbClr>
                  </a:outerShdw>
                </a:effectLst>
              </a:rPr>
              <a:t>9 maggio </a:t>
            </a:r>
            <a:r>
              <a:rPr lang="it-IT" sz="1800" b="1" dirty="0">
                <a:effectLst>
                  <a:outerShdw blurRad="38100" dist="38100" dir="2700000" algn="tl">
                    <a:srgbClr val="000000">
                      <a:alpha val="43137"/>
                    </a:srgbClr>
                  </a:outerShdw>
                </a:effectLst>
              </a:rPr>
              <a:t>si celebra nell'Unione europea la </a:t>
            </a:r>
            <a:r>
              <a:rPr lang="it-IT" sz="1800" b="1" dirty="0">
                <a:solidFill>
                  <a:srgbClr val="FF0000"/>
                </a:solidFill>
                <a:effectLst>
                  <a:outerShdw blurRad="38100" dist="38100" dir="2700000" algn="tl">
                    <a:srgbClr val="000000">
                      <a:alpha val="43137"/>
                    </a:srgbClr>
                  </a:outerShdw>
                </a:effectLst>
              </a:rPr>
              <a:t>Giornata dell'Europa</a:t>
            </a:r>
          </a:p>
          <a:p>
            <a:pPr marL="0" indent="0" algn="just">
              <a:lnSpc>
                <a:spcPct val="100000"/>
              </a:lnSpc>
              <a:spcBef>
                <a:spcPts val="0"/>
              </a:spcBef>
            </a:pPr>
            <a:endParaRPr lang="it-IT" sz="1800" b="1" dirty="0">
              <a:solidFill>
                <a:srgbClr val="FF0000"/>
              </a:solidFill>
              <a:effectLst>
                <a:outerShdw blurRad="38100" dist="38100" dir="2700000" algn="tl">
                  <a:srgbClr val="000000">
                    <a:alpha val="43137"/>
                  </a:srgbClr>
                </a:outerShdw>
              </a:effectLst>
            </a:endParaRPr>
          </a:p>
          <a:p>
            <a:pPr marL="0" indent="0" algn="just">
              <a:lnSpc>
                <a:spcPct val="100000"/>
              </a:lnSpc>
              <a:spcBef>
                <a:spcPts val="0"/>
              </a:spcBef>
            </a:pPr>
            <a:r>
              <a:rPr lang="it-IT" sz="1800" b="1" dirty="0">
                <a:effectLst>
                  <a:outerShdw blurRad="38100" dist="38100" dir="2700000" algn="tl">
                    <a:srgbClr val="000000">
                      <a:alpha val="43137"/>
                    </a:srgbClr>
                  </a:outerShdw>
                </a:effectLst>
              </a:rPr>
              <a:t>Sulla base del piano Schuman 6 paesi firmano un trattato per riunire le rispettive industrie del carbone e dell'acciaio sotto una gestione comune. In questo modo, nessun paese da solo potrà fabbricare armi da guerra da utilizzare contro gli altri.</a:t>
            </a:r>
          </a:p>
          <a:p>
            <a:pPr marL="0" indent="0" algn="just">
              <a:lnSpc>
                <a:spcPct val="100000"/>
              </a:lnSpc>
              <a:spcBef>
                <a:spcPts val="0"/>
              </a:spcBef>
            </a:pPr>
            <a:endParaRPr lang="it-IT" sz="1800" b="1" dirty="0">
              <a:effectLst>
                <a:outerShdw blurRad="38100" dist="38100" dir="2700000" algn="tl">
                  <a:srgbClr val="000000">
                    <a:alpha val="43137"/>
                  </a:srgbClr>
                </a:outerShdw>
              </a:effectLst>
            </a:endParaRPr>
          </a:p>
          <a:p>
            <a:pPr marL="0" indent="0" algn="just">
              <a:lnSpc>
                <a:spcPct val="100000"/>
              </a:lnSpc>
              <a:spcBef>
                <a:spcPts val="0"/>
              </a:spcBef>
            </a:pPr>
            <a:r>
              <a:rPr lang="it-IT" sz="1800" b="1" dirty="0">
                <a:effectLst>
                  <a:outerShdw blurRad="38100" dist="38100" dir="2700000" algn="tl">
                    <a:srgbClr val="000000">
                      <a:alpha val="43137"/>
                    </a:srgbClr>
                  </a:outerShdw>
                </a:effectLst>
              </a:rPr>
              <a:t>I 6 sono la </a:t>
            </a:r>
            <a:r>
              <a:rPr lang="it-IT" sz="1800" b="1" dirty="0">
                <a:solidFill>
                  <a:srgbClr val="FF0000"/>
                </a:solidFill>
                <a:effectLst>
                  <a:outerShdw blurRad="38100" dist="38100" dir="2700000" algn="tl">
                    <a:srgbClr val="000000">
                      <a:alpha val="43137"/>
                    </a:srgbClr>
                  </a:outerShdw>
                </a:effectLst>
              </a:rPr>
              <a:t>Germania, la Francia, l'Italia, i Paesi Bassi, il Belgio e il Lussemburgo</a:t>
            </a:r>
            <a:r>
              <a:rPr lang="it-IT" sz="1800" b="1" dirty="0">
                <a:effectLst>
                  <a:outerShdw blurRad="38100" dist="38100" dir="2700000" algn="tl">
                    <a:srgbClr val="000000">
                      <a:alpha val="43137"/>
                    </a:srgbClr>
                  </a:outerShdw>
                </a:effectLst>
              </a:rPr>
              <a:t>. La Comunità europea del carbone e dell'acciaio entra in vigore nel </a:t>
            </a:r>
            <a:r>
              <a:rPr lang="it-IT" sz="1800" b="1" dirty="0">
                <a:solidFill>
                  <a:srgbClr val="FF0000"/>
                </a:solidFill>
                <a:effectLst>
                  <a:outerShdw blurRad="38100" dist="38100" dir="2700000" algn="tl">
                    <a:srgbClr val="000000">
                      <a:alpha val="43137"/>
                    </a:srgbClr>
                  </a:outerShdw>
                </a:effectLst>
              </a:rPr>
              <a:t>1952</a:t>
            </a:r>
            <a:r>
              <a:rPr lang="it-IT" sz="1800" b="1" dirty="0">
                <a:effectLst>
                  <a:outerShdw blurRad="38100" dist="38100" dir="2700000" algn="tl">
                    <a:srgbClr val="000000">
                      <a:alpha val="43137"/>
                    </a:srgbClr>
                  </a:outerShdw>
                </a:effectLst>
              </a:rPr>
              <a:t>.</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3957190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545124"/>
            <a:ext cx="7429499" cy="3541714"/>
          </a:xfrm>
        </p:spPr>
        <p:txBody>
          <a:bodyPr>
            <a:noAutofit/>
          </a:bodyPr>
          <a:lstStyle/>
          <a:p>
            <a:pPr marL="0" indent="0" algn="just">
              <a:lnSpc>
                <a:spcPct val="100000"/>
              </a:lnSpc>
              <a:spcBef>
                <a:spcPts val="0"/>
              </a:spcBef>
            </a:pPr>
            <a:r>
              <a:rPr lang="it-IT" sz="2000" b="1" dirty="0">
                <a:effectLst>
                  <a:outerShdw blurRad="38100" dist="38100" dir="2700000" algn="tl">
                    <a:srgbClr val="000000">
                      <a:alpha val="43137"/>
                    </a:srgbClr>
                  </a:outerShdw>
                </a:effectLst>
              </a:rPr>
              <a:t> Nello stesso anno in Lussemburgo viene istituita l'Alta Autorità sovranazionale indipendente con il compito di far rispettare regole comuni fissate per la produzione e il commercio.</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Il </a:t>
            </a:r>
            <a:r>
              <a:rPr lang="it-IT" sz="2000" b="1" dirty="0">
                <a:solidFill>
                  <a:srgbClr val="FF0000"/>
                </a:solidFill>
                <a:effectLst>
                  <a:outerShdw blurRad="38100" dist="38100" dir="2700000" algn="tl">
                    <a:srgbClr val="000000">
                      <a:alpha val="43137"/>
                    </a:srgbClr>
                  </a:outerShdw>
                </a:effectLst>
              </a:rPr>
              <a:t>25 marzo 1957</a:t>
            </a:r>
            <a:r>
              <a:rPr lang="it-IT" sz="2000" b="1" dirty="0">
                <a:effectLst>
                  <a:outerShdw blurRad="38100" dist="38100" dir="2700000" algn="tl">
                    <a:srgbClr val="000000">
                      <a:alpha val="43137"/>
                    </a:srgbClr>
                  </a:outerShdw>
                </a:effectLst>
              </a:rPr>
              <a:t> vengono firmati i cosiddetti </a:t>
            </a:r>
            <a:r>
              <a:rPr lang="it-IT" sz="2000" b="1" dirty="0">
                <a:solidFill>
                  <a:srgbClr val="FF0000"/>
                </a:solidFill>
                <a:effectLst>
                  <a:outerShdw blurRad="38100" dist="38100" dir="2700000" algn="tl">
                    <a:srgbClr val="000000">
                      <a:alpha val="43137"/>
                    </a:srgbClr>
                  </a:outerShdw>
                </a:effectLst>
              </a:rPr>
              <a:t>Trattati di Roma</a:t>
            </a:r>
            <a:r>
              <a:rPr lang="it-IT" sz="2000" b="1" dirty="0">
                <a:effectLst>
                  <a:outerShdw blurRad="38100" dist="38100" dir="2700000" algn="tl">
                    <a:srgbClr val="000000">
                      <a:alpha val="43137"/>
                    </a:srgbClr>
                  </a:outerShdw>
                </a:effectLst>
              </a:rPr>
              <a:t>: sono i trattati istitutivi della </a:t>
            </a:r>
            <a:r>
              <a:rPr lang="it-IT" sz="2000" b="1" dirty="0">
                <a:solidFill>
                  <a:srgbClr val="FF0000"/>
                </a:solidFill>
                <a:effectLst>
                  <a:outerShdw blurRad="38100" dist="38100" dir="2700000" algn="tl">
                    <a:srgbClr val="000000">
                      <a:alpha val="43137"/>
                    </a:srgbClr>
                  </a:outerShdw>
                </a:effectLst>
              </a:rPr>
              <a:t>Comunità economica europea (Cee) e della Comunità europea dell'energia atomica (</a:t>
            </a:r>
            <a:r>
              <a:rPr lang="it-IT" sz="2000" b="1" dirty="0" err="1">
                <a:solidFill>
                  <a:srgbClr val="FF0000"/>
                </a:solidFill>
                <a:effectLst>
                  <a:outerShdw blurRad="38100" dist="38100" dir="2700000" algn="tl">
                    <a:srgbClr val="000000">
                      <a:alpha val="43137"/>
                    </a:srgbClr>
                  </a:outerShdw>
                </a:effectLst>
              </a:rPr>
              <a:t>Euratom</a:t>
            </a:r>
            <a:r>
              <a:rPr lang="it-IT" sz="2000" b="1" dirty="0">
                <a:solidFill>
                  <a:srgbClr val="FF0000"/>
                </a:solidFill>
                <a:effectLst>
                  <a:outerShdw blurRad="38100" dist="38100" dir="2700000" algn="tl">
                    <a:srgbClr val="000000">
                      <a:alpha val="43137"/>
                    </a:srgbClr>
                  </a:outerShdw>
                </a:effectLst>
              </a:rPr>
              <a:t>) </a:t>
            </a:r>
            <a:r>
              <a:rPr lang="it-IT" sz="2000" b="1" dirty="0">
                <a:effectLst>
                  <a:outerShdw blurRad="38100" dist="38100" dir="2700000" algn="tl">
                    <a:srgbClr val="000000">
                      <a:alpha val="43137"/>
                    </a:srgbClr>
                  </a:outerShdw>
                </a:effectLst>
              </a:rPr>
              <a:t>ed entrano in vigore il primo gennaio dell’anno successivo,  1958, anno da cui convenzionalmente si fanno partire tutte le successive fasi dell’Unione Europea.</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 Le Commissioni della Cee e </a:t>
            </a:r>
            <a:r>
              <a:rPr lang="it-IT" sz="2000" b="1" dirty="0" err="1">
                <a:effectLst>
                  <a:outerShdw blurRad="38100" dist="38100" dir="2700000" algn="tl">
                    <a:srgbClr val="000000">
                      <a:alpha val="43137"/>
                    </a:srgbClr>
                  </a:outerShdw>
                </a:effectLst>
              </a:rPr>
              <a:t>dell'Euratom</a:t>
            </a:r>
            <a:r>
              <a:rPr lang="it-IT" sz="2000" b="1" dirty="0">
                <a:effectLst>
                  <a:outerShdw blurRad="38100" dist="38100" dir="2700000" algn="tl">
                    <a:srgbClr val="000000">
                      <a:alpha val="43137"/>
                    </a:srgbClr>
                  </a:outerShdw>
                </a:effectLst>
              </a:rPr>
              <a:t> si insediano a Bruxelles.</a:t>
            </a: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1606929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2286996"/>
            <a:ext cx="7429499" cy="3541714"/>
          </a:xfrm>
        </p:spPr>
        <p:txBody>
          <a:bodyPr>
            <a:noAutofit/>
          </a:bodyPr>
          <a:lstStyle/>
          <a:p>
            <a:pPr marL="0" indent="0" algn="just">
              <a:lnSpc>
                <a:spcPct val="100000"/>
              </a:lnSpc>
              <a:spcBef>
                <a:spcPts val="0"/>
              </a:spcBef>
            </a:pPr>
            <a:r>
              <a:rPr lang="it-IT" sz="2000" b="1" dirty="0">
                <a:effectLst>
                  <a:outerShdw blurRad="38100" dist="38100" dir="2700000" algn="tl">
                    <a:srgbClr val="000000">
                      <a:alpha val="43137"/>
                    </a:srgbClr>
                  </a:outerShdw>
                </a:effectLst>
              </a:rPr>
              <a:t> Un altro anno fondamentale è il </a:t>
            </a:r>
            <a:r>
              <a:rPr lang="it-IT" sz="2000" b="1" dirty="0">
                <a:solidFill>
                  <a:srgbClr val="FF0000"/>
                </a:solidFill>
                <a:effectLst>
                  <a:outerShdw blurRad="38100" dist="38100" dir="2700000" algn="tl">
                    <a:srgbClr val="000000">
                      <a:alpha val="43137"/>
                    </a:srgbClr>
                  </a:outerShdw>
                </a:effectLst>
              </a:rPr>
              <a:t>1985</a:t>
            </a:r>
            <a:r>
              <a:rPr lang="it-IT" sz="2000" b="1" dirty="0">
                <a:effectLst>
                  <a:outerShdw blurRad="38100" dist="38100" dir="2700000" algn="tl">
                    <a:srgbClr val="000000">
                      <a:alpha val="43137"/>
                    </a:srgbClr>
                  </a:outerShdw>
                </a:effectLst>
              </a:rPr>
              <a:t> con </a:t>
            </a:r>
            <a:r>
              <a:rPr lang="it-IT" sz="2000" b="1" dirty="0">
                <a:solidFill>
                  <a:srgbClr val="FF0000"/>
                </a:solidFill>
                <a:effectLst>
                  <a:outerShdw blurRad="38100" dist="38100" dir="2700000" algn="tl">
                    <a:srgbClr val="000000">
                      <a:alpha val="43137"/>
                    </a:srgbClr>
                  </a:outerShdw>
                </a:effectLst>
              </a:rPr>
              <a:t>l’Accordo di Schengen </a:t>
            </a:r>
            <a:r>
              <a:rPr lang="it-IT" sz="2000" b="1" dirty="0">
                <a:effectLst>
                  <a:outerShdw blurRad="38100" dist="38100" dir="2700000" algn="tl">
                    <a:srgbClr val="000000">
                      <a:alpha val="43137"/>
                    </a:srgbClr>
                  </a:outerShdw>
                </a:effectLst>
              </a:rPr>
              <a:t>prevedeva la progressiva eliminazione dei controlli alle frontiere interne e l’introduzione della libertà di circolazione per tutti i cittadini dei paesi firmatari, di altri paesi dell’Unione europea e di alcuni paesi terzi.</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 Questo accordo prende il nome dall'omonima cittadina lussemburghese in cui venne sottoscritto.</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I 5 paesi firmatari furono Belgio, Francia, Germania, Lussemburgo e Paesi Bassi. L'Italia fu accettata nell’accordo solo nel 1990.</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buNone/>
            </a:pPr>
            <a:endParaRPr lang="it-IT" sz="2000" b="1" dirty="0">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3932464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252531"/>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545124"/>
            <a:ext cx="7429499" cy="5091066"/>
          </a:xfrm>
        </p:spPr>
        <p:txBody>
          <a:bodyPr>
            <a:noAutofit/>
          </a:bodyPr>
          <a:lstStyle/>
          <a:p>
            <a:pPr marL="0" indent="0" algn="just">
              <a:lnSpc>
                <a:spcPct val="100000"/>
              </a:lnSpc>
              <a:spcBef>
                <a:spcPts val="0"/>
              </a:spcBef>
            </a:pPr>
            <a:r>
              <a:rPr lang="it-IT" sz="2000" b="1" dirty="0">
                <a:effectLst>
                  <a:outerShdw blurRad="38100" dist="38100" dir="2700000" algn="tl">
                    <a:srgbClr val="000000">
                      <a:alpha val="43137"/>
                    </a:srgbClr>
                  </a:outerShdw>
                </a:effectLst>
              </a:rPr>
              <a:t> Saltiamo velocemente al </a:t>
            </a:r>
            <a:r>
              <a:rPr lang="it-IT" sz="2000" b="1" dirty="0">
                <a:solidFill>
                  <a:srgbClr val="FF0000"/>
                </a:solidFill>
                <a:effectLst>
                  <a:outerShdw blurRad="38100" dist="38100" dir="2700000" algn="tl">
                    <a:srgbClr val="000000">
                      <a:alpha val="43137"/>
                    </a:srgbClr>
                  </a:outerShdw>
                </a:effectLst>
              </a:rPr>
              <a:t>1993</a:t>
            </a:r>
            <a:r>
              <a:rPr lang="it-IT" sz="2000" b="1" dirty="0">
                <a:effectLst>
                  <a:outerShdw blurRad="38100" dist="38100" dir="2700000" algn="tl">
                    <a:srgbClr val="000000">
                      <a:alpha val="43137"/>
                    </a:srgbClr>
                  </a:outerShdw>
                </a:effectLst>
              </a:rPr>
              <a:t>: entra in vigore il </a:t>
            </a:r>
            <a:r>
              <a:rPr lang="it-IT" sz="2000" b="1" dirty="0">
                <a:solidFill>
                  <a:srgbClr val="FF0000"/>
                </a:solidFill>
                <a:effectLst>
                  <a:outerShdw blurRad="38100" dist="38100" dir="2700000" algn="tl">
                    <a:srgbClr val="000000">
                      <a:alpha val="43137"/>
                    </a:srgbClr>
                  </a:outerShdw>
                </a:effectLst>
              </a:rPr>
              <a:t>Trattato di Maastricht</a:t>
            </a:r>
            <a:r>
              <a:rPr lang="it-IT" sz="2000" b="1" dirty="0">
                <a:effectLst>
                  <a:outerShdw blurRad="38100" dist="38100" dir="2700000" algn="tl">
                    <a:srgbClr val="000000">
                      <a:alpha val="43137"/>
                    </a:srgbClr>
                  </a:outerShdw>
                </a:effectLst>
              </a:rPr>
              <a:t>, firmato il </a:t>
            </a:r>
            <a:r>
              <a:rPr lang="it-IT" sz="2000" b="1" dirty="0">
                <a:solidFill>
                  <a:srgbClr val="FF0000"/>
                </a:solidFill>
                <a:effectLst>
                  <a:outerShdw blurRad="38100" dist="38100" dir="2700000" algn="tl">
                    <a:srgbClr val="000000">
                      <a:alpha val="43137"/>
                    </a:srgbClr>
                  </a:outerShdw>
                </a:effectLst>
              </a:rPr>
              <a:t>7 Febbraio 1992 </a:t>
            </a:r>
            <a:r>
              <a:rPr lang="it-IT" sz="2000" b="1" dirty="0">
                <a:effectLst>
                  <a:outerShdw blurRad="38100" dist="38100" dir="2700000" algn="tl">
                    <a:srgbClr val="000000">
                      <a:alpha val="43137"/>
                    </a:srgbClr>
                  </a:outerShdw>
                </a:effectLst>
              </a:rPr>
              <a:t>da </a:t>
            </a:r>
            <a:r>
              <a:rPr lang="it-IT" sz="2000" b="1" dirty="0">
                <a:solidFill>
                  <a:srgbClr val="FF0000"/>
                </a:solidFill>
                <a:effectLst>
                  <a:outerShdw blurRad="38100" dist="38100" dir="2700000" algn="tl">
                    <a:srgbClr val="000000">
                      <a:alpha val="43137"/>
                    </a:srgbClr>
                  </a:outerShdw>
                </a:effectLst>
              </a:rPr>
              <a:t>12</a:t>
            </a:r>
            <a:r>
              <a:rPr lang="it-IT" sz="2000" b="1" dirty="0">
                <a:effectLst>
                  <a:outerShdw blurRad="38100" dist="38100" dir="2700000" algn="tl">
                    <a:srgbClr val="000000">
                      <a:alpha val="43137"/>
                    </a:srgbClr>
                  </a:outerShdw>
                </a:effectLst>
              </a:rPr>
              <a:t> paesi  che istituisce l’Unione Europea, integrando altri due ambiti relativi alla politica estera e di sicurezza insieme alla giustizia e agli affari interni con un primo rafforzamento dei poteri legislativi e di controllo del Parlamento</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Seguirà nel </a:t>
            </a:r>
            <a:r>
              <a:rPr lang="it-IT" sz="2000" b="1" dirty="0">
                <a:solidFill>
                  <a:srgbClr val="FF0000"/>
                </a:solidFill>
                <a:effectLst>
                  <a:outerShdw blurRad="38100" dist="38100" dir="2700000" algn="tl">
                    <a:srgbClr val="000000">
                      <a:alpha val="43137"/>
                    </a:srgbClr>
                  </a:outerShdw>
                </a:effectLst>
              </a:rPr>
              <a:t>2003</a:t>
            </a:r>
            <a:r>
              <a:rPr lang="it-IT" sz="2000" b="1" dirty="0">
                <a:effectLst>
                  <a:outerShdw blurRad="38100" dist="38100" dir="2700000" algn="tl">
                    <a:srgbClr val="000000">
                      <a:alpha val="43137"/>
                    </a:srgbClr>
                  </a:outerShdw>
                </a:effectLst>
              </a:rPr>
              <a:t> il </a:t>
            </a:r>
            <a:r>
              <a:rPr lang="it-IT" sz="2000" b="1" dirty="0">
                <a:solidFill>
                  <a:srgbClr val="FF0000"/>
                </a:solidFill>
                <a:effectLst>
                  <a:outerShdw blurRad="38100" dist="38100" dir="2700000" algn="tl">
                    <a:srgbClr val="000000">
                      <a:alpha val="43137"/>
                    </a:srgbClr>
                  </a:outerShdw>
                </a:effectLst>
              </a:rPr>
              <a:t>Trattato di Nizza</a:t>
            </a:r>
            <a:r>
              <a:rPr lang="it-IT" sz="2000" b="1" dirty="0">
                <a:effectLst>
                  <a:outerShdw blurRad="38100" dist="38100" dir="2700000" algn="tl">
                    <a:srgbClr val="000000">
                      <a:alpha val="43137"/>
                    </a:srgbClr>
                  </a:outerShdw>
                </a:effectLst>
              </a:rPr>
              <a:t>, che  modifica il precedente, riformando il suo quadro istituzionale a seguito dell’ingresso di nuovi paesi, implementando ancora i poteri legislativi e di controllo del Parlamento</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 Poi nel </a:t>
            </a:r>
            <a:r>
              <a:rPr lang="it-IT" sz="2000" b="1" dirty="0">
                <a:solidFill>
                  <a:srgbClr val="FF0000"/>
                </a:solidFill>
                <a:effectLst>
                  <a:outerShdw blurRad="38100" dist="38100" dir="2700000" algn="tl">
                    <a:srgbClr val="000000">
                      <a:alpha val="43137"/>
                    </a:srgbClr>
                  </a:outerShdw>
                </a:effectLst>
              </a:rPr>
              <a:t>2009 </a:t>
            </a:r>
            <a:r>
              <a:rPr lang="it-IT" sz="2000" b="1" dirty="0">
                <a:effectLst>
                  <a:outerShdw blurRad="38100" dist="38100" dir="2700000" algn="tl">
                    <a:srgbClr val="000000">
                      <a:alpha val="43137"/>
                    </a:srgbClr>
                  </a:outerShdw>
                </a:effectLst>
              </a:rPr>
              <a:t>il </a:t>
            </a:r>
            <a:r>
              <a:rPr lang="it-IT" sz="2000" b="1" dirty="0">
                <a:solidFill>
                  <a:srgbClr val="FF0000"/>
                </a:solidFill>
                <a:effectLst>
                  <a:outerShdw blurRad="38100" dist="38100" dir="2700000" algn="tl">
                    <a:srgbClr val="000000">
                      <a:alpha val="43137"/>
                    </a:srgbClr>
                  </a:outerShdw>
                </a:effectLst>
              </a:rPr>
              <a:t>Trattato di Lisbona </a:t>
            </a:r>
            <a:r>
              <a:rPr lang="it-IT" sz="2000" b="1" dirty="0">
                <a:effectLst>
                  <a:outerShdw blurRad="38100" dist="38100" dir="2700000" algn="tl">
                    <a:srgbClr val="000000">
                      <a:alpha val="43137"/>
                    </a:srgbClr>
                  </a:outerShdw>
                </a:effectLst>
              </a:rPr>
              <a:t>ratificato da tutti i </a:t>
            </a:r>
            <a:r>
              <a:rPr lang="it-IT" sz="2000" b="1" dirty="0">
                <a:solidFill>
                  <a:srgbClr val="FF0000"/>
                </a:solidFill>
                <a:effectLst>
                  <a:outerShdw blurRad="38100" dist="38100" dir="2700000" algn="tl">
                    <a:srgbClr val="000000">
                      <a:alpha val="43137"/>
                    </a:srgbClr>
                  </a:outerShdw>
                </a:effectLst>
              </a:rPr>
              <a:t>27</a:t>
            </a:r>
            <a:r>
              <a:rPr lang="it-IT" sz="2000" b="1" dirty="0">
                <a:effectLst>
                  <a:outerShdw blurRad="38100" dist="38100" dir="2700000" algn="tl">
                    <a:srgbClr val="000000">
                      <a:alpha val="43137"/>
                    </a:srgbClr>
                  </a:outerShdw>
                </a:effectLst>
              </a:rPr>
              <a:t> paesi che affida al Parlamento europeo il ruolo di co-legislatore in alcuni settori precedentemente esclusi, come la stesura del bilancio</a:t>
            </a: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2162421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545124"/>
            <a:ext cx="7429499" cy="5091066"/>
          </a:xfrm>
        </p:spPr>
        <p:txBody>
          <a:bodyPr>
            <a:noAutofit/>
          </a:bodyPr>
          <a:lstStyle/>
          <a:p>
            <a:pPr marL="0" indent="0" algn="just">
              <a:lnSpc>
                <a:spcPct val="100000"/>
              </a:lnSpc>
              <a:spcBef>
                <a:spcPts val="0"/>
              </a:spcBef>
            </a:pPr>
            <a:r>
              <a:rPr lang="it-IT" sz="2000" b="1" dirty="0">
                <a:effectLst>
                  <a:outerShdw blurRad="38100" dist="38100" dir="2700000" algn="tl">
                    <a:srgbClr val="000000">
                      <a:alpha val="43137"/>
                    </a:srgbClr>
                  </a:outerShdw>
                </a:effectLst>
              </a:rPr>
              <a:t> Altra data non dimenticare – </a:t>
            </a:r>
            <a:r>
              <a:rPr lang="it-IT" sz="2000" b="1" dirty="0">
                <a:solidFill>
                  <a:srgbClr val="FF0000"/>
                </a:solidFill>
                <a:effectLst>
                  <a:outerShdw blurRad="38100" dist="38100" dir="2700000" algn="tl">
                    <a:srgbClr val="000000">
                      <a:alpha val="43137"/>
                    </a:srgbClr>
                  </a:outerShdw>
                </a:effectLst>
              </a:rPr>
              <a:t>2002 - LA NASCITA DELL’EURO</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L'euro divenne la moneta degli stati dell'Unione europea dal 1 gennaio 2002 . Inizialmente i paesi aderenti furono 12, passati poi progressivamente a 19 negli anni seguenti</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I passi decisivi per giungere all’adozione della moneta unica erano stati il Trattato di Maastricht del 1992 e la nascita della Banca Centrale Europea del 1998</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ctr">
              <a:lnSpc>
                <a:spcPct val="100000"/>
              </a:lnSpc>
              <a:spcBef>
                <a:spcPts val="0"/>
              </a:spcBef>
              <a:buNone/>
            </a:pPr>
            <a:r>
              <a:rPr lang="it-IT" sz="2000" b="1" dirty="0">
                <a:effectLst>
                  <a:outerShdw blurRad="38100" dist="38100" dir="2700000" algn="tl">
                    <a:srgbClr val="000000">
                      <a:alpha val="43137"/>
                    </a:srgbClr>
                  </a:outerShdw>
                </a:effectLst>
              </a:rPr>
              <a:t>**********************************</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 </a:t>
            </a:r>
            <a:r>
              <a:rPr lang="it-IT" sz="2000" b="1" dirty="0">
                <a:solidFill>
                  <a:srgbClr val="FF0000"/>
                </a:solidFill>
                <a:effectLst>
                  <a:outerShdw blurRad="38100" dist="38100" dir="2700000" algn="tl">
                    <a:srgbClr val="000000">
                      <a:alpha val="43137"/>
                    </a:srgbClr>
                  </a:outerShdw>
                </a:effectLst>
              </a:rPr>
              <a:t>31 gennaio 2020:  </a:t>
            </a:r>
            <a:r>
              <a:rPr lang="it-IT" sz="2000" b="1" dirty="0">
                <a:effectLst>
                  <a:outerShdw blurRad="38100" dist="38100" dir="2700000" algn="tl">
                    <a:srgbClr val="000000">
                      <a:alpha val="43137"/>
                    </a:srgbClr>
                  </a:outerShdw>
                </a:effectLst>
              </a:rPr>
              <a:t>il Regno Unito lascia ufficialmente la UE alle ore 23 di Londra, la mezzanotte nell'Europa centrale.</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3520981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FC8928-44F4-2C4E-5B90-C8158123C255}"/>
              </a:ext>
            </a:extLst>
          </p:cNvPr>
          <p:cNvSpPr>
            <a:spLocks noGrp="1"/>
          </p:cNvSpPr>
          <p:nvPr>
            <p:ph type="title"/>
          </p:nvPr>
        </p:nvSpPr>
        <p:spPr>
          <a:xfrm>
            <a:off x="856059" y="292593"/>
            <a:ext cx="7429499" cy="1478570"/>
          </a:xfrm>
        </p:spPr>
        <p:txBody>
          <a:bodyPr/>
          <a:lstStyle/>
          <a:p>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ea typeface="+mj-ea"/>
                <a:cs typeface="+mj-cs"/>
              </a:rPr>
            </a:br>
            <a:endParaRPr lang="it-IT" dirty="0"/>
          </a:p>
        </p:txBody>
      </p:sp>
      <p:sp>
        <p:nvSpPr>
          <p:cNvPr id="3" name="Segnaposto contenuto 2">
            <a:extLst>
              <a:ext uri="{FF2B5EF4-FFF2-40B4-BE49-F238E27FC236}">
                <a16:creationId xmlns:a16="http://schemas.microsoft.com/office/drawing/2014/main" id="{4B573CF1-89F8-ED61-EECD-94267642C343}"/>
              </a:ext>
            </a:extLst>
          </p:cNvPr>
          <p:cNvSpPr>
            <a:spLocks noGrp="1"/>
          </p:cNvSpPr>
          <p:nvPr>
            <p:ph idx="1"/>
          </p:nvPr>
        </p:nvSpPr>
        <p:spPr>
          <a:xfrm>
            <a:off x="856059" y="1946519"/>
            <a:ext cx="7429499" cy="4357116"/>
          </a:xfrm>
        </p:spPr>
        <p:txBody>
          <a:bodyPr>
            <a:noAutofit/>
          </a:bodyPr>
          <a:lstStyle/>
          <a:p>
            <a:pPr marL="0" indent="0" algn="just">
              <a:lnSpc>
                <a:spcPct val="100000"/>
              </a:lnSpc>
              <a:spcBef>
                <a:spcPts val="0"/>
              </a:spcBef>
            </a:pPr>
            <a:r>
              <a:rPr lang="it-IT" sz="2000" b="1" dirty="0">
                <a:effectLst>
                  <a:outerShdw blurRad="38100" dist="38100" dir="2700000" algn="tl">
                    <a:srgbClr val="000000">
                      <a:alpha val="43137"/>
                    </a:srgbClr>
                  </a:outerShdw>
                </a:effectLst>
              </a:rPr>
              <a:t> Il </a:t>
            </a:r>
            <a:r>
              <a:rPr lang="it-IT" sz="2000" b="1" dirty="0">
                <a:solidFill>
                  <a:srgbClr val="FF0000"/>
                </a:solidFill>
                <a:effectLst>
                  <a:outerShdw blurRad="38100" dist="38100" dir="2700000" algn="tl">
                    <a:srgbClr val="000000">
                      <a:alpha val="43137"/>
                    </a:srgbClr>
                  </a:outerShdw>
                </a:effectLst>
              </a:rPr>
              <a:t>Covid</a:t>
            </a:r>
            <a:r>
              <a:rPr lang="it-IT" sz="2000" b="1" dirty="0">
                <a:effectLst>
                  <a:outerShdw blurRad="38100" dist="38100" dir="2700000" algn="tl">
                    <a:srgbClr val="000000">
                      <a:alpha val="43137"/>
                    </a:srgbClr>
                  </a:outerShdw>
                </a:effectLst>
              </a:rPr>
              <a:t> cambia le cose e porta al rafforzamento del bilancio a lungo termine per il periodo </a:t>
            </a:r>
            <a:r>
              <a:rPr lang="it-IT" sz="2000" b="1" dirty="0">
                <a:solidFill>
                  <a:srgbClr val="FF0000"/>
                </a:solidFill>
                <a:effectLst>
                  <a:outerShdw blurRad="38100" dist="38100" dir="2700000" algn="tl">
                    <a:srgbClr val="000000">
                      <a:alpha val="43137"/>
                    </a:srgbClr>
                  </a:outerShdw>
                </a:effectLst>
              </a:rPr>
              <a:t>2021-2027</a:t>
            </a:r>
            <a:r>
              <a:rPr lang="it-IT" sz="2000" b="1" dirty="0">
                <a:effectLst>
                  <a:outerShdw blurRad="38100" dist="38100" dir="2700000" algn="tl">
                    <a:srgbClr val="000000">
                      <a:alpha val="43137"/>
                    </a:srgbClr>
                  </a:outerShdw>
                </a:effectLst>
              </a:rPr>
              <a:t> e al </a:t>
            </a:r>
            <a:r>
              <a:rPr lang="it-IT" sz="2000" b="1" dirty="0">
                <a:solidFill>
                  <a:srgbClr val="FF0000"/>
                </a:solidFill>
                <a:effectLst>
                  <a:outerShdw blurRad="38100" dist="38100" dir="2700000" algn="tl">
                    <a:srgbClr val="000000">
                      <a:alpha val="43137"/>
                    </a:srgbClr>
                  </a:outerShdw>
                </a:effectLst>
              </a:rPr>
              <a:t>Next Generation EU</a:t>
            </a:r>
            <a:r>
              <a:rPr lang="it-IT" sz="2000" b="1" dirty="0">
                <a:effectLst>
                  <a:outerShdw blurRad="38100" dist="38100" dir="2700000" algn="tl">
                    <a:srgbClr val="000000">
                      <a:alpha val="43137"/>
                    </a:srgbClr>
                  </a:outerShdw>
                </a:effectLst>
              </a:rPr>
              <a:t>, il piano temporaneo per la ripresa, che costituiscono insieme il più ampio pacchetto di incentivi mai finanziato dal bilancio dell’Unione, per un totale di circa </a:t>
            </a:r>
            <a:r>
              <a:rPr lang="it-IT" sz="2000" b="1" dirty="0">
                <a:solidFill>
                  <a:srgbClr val="FF0000"/>
                </a:solidFill>
                <a:effectLst>
                  <a:outerShdw blurRad="38100" dist="38100" dir="2700000" algn="tl">
                    <a:srgbClr val="000000">
                      <a:alpha val="43137"/>
                    </a:srgbClr>
                  </a:outerShdw>
                </a:effectLst>
              </a:rPr>
              <a:t>1.800</a:t>
            </a:r>
            <a:r>
              <a:rPr lang="it-IT" sz="2000" b="1" dirty="0">
                <a:effectLst>
                  <a:outerShdw blurRad="38100" dist="38100" dir="2700000" algn="tl">
                    <a:srgbClr val="000000">
                      <a:alpha val="43137"/>
                    </a:srgbClr>
                  </a:outerShdw>
                </a:effectLst>
              </a:rPr>
              <a:t> miliardi di euro.</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a:p>
            <a:pPr marL="0" indent="0" algn="just">
              <a:lnSpc>
                <a:spcPct val="100000"/>
              </a:lnSpc>
              <a:spcBef>
                <a:spcPts val="0"/>
              </a:spcBef>
            </a:pPr>
            <a:r>
              <a:rPr lang="it-IT" sz="2000" b="1" dirty="0">
                <a:effectLst>
                  <a:outerShdw blurRad="38100" dist="38100" dir="2700000" algn="tl">
                    <a:srgbClr val="000000">
                      <a:alpha val="43137"/>
                    </a:srgbClr>
                  </a:outerShdw>
                </a:effectLst>
              </a:rPr>
              <a:t>Il </a:t>
            </a:r>
            <a:r>
              <a:rPr lang="it-IT" sz="2000" b="1" dirty="0">
                <a:solidFill>
                  <a:srgbClr val="FF0000"/>
                </a:solidFill>
                <a:effectLst>
                  <a:outerShdw blurRad="38100" dist="38100" dir="2700000" algn="tl">
                    <a:srgbClr val="000000">
                      <a:alpha val="43137"/>
                    </a:srgbClr>
                  </a:outerShdw>
                </a:effectLst>
              </a:rPr>
              <a:t>piano nazionale di ripresa e resilienza (</a:t>
            </a:r>
            <a:r>
              <a:rPr lang="it-IT" sz="2000" b="1" dirty="0" err="1">
                <a:solidFill>
                  <a:srgbClr val="FF0000"/>
                </a:solidFill>
                <a:effectLst>
                  <a:outerShdw blurRad="38100" dist="38100" dir="2700000" algn="tl">
                    <a:srgbClr val="000000">
                      <a:alpha val="43137"/>
                    </a:srgbClr>
                  </a:outerShdw>
                </a:effectLst>
              </a:rPr>
              <a:t>Pnrr</a:t>
            </a:r>
            <a:r>
              <a:rPr lang="it-IT" sz="2000" b="1" dirty="0">
                <a:solidFill>
                  <a:srgbClr val="FF0000"/>
                </a:solidFill>
                <a:effectLst>
                  <a:outerShdw blurRad="38100" dist="38100" dir="2700000" algn="tl">
                    <a:srgbClr val="000000">
                      <a:alpha val="43137"/>
                    </a:srgbClr>
                  </a:outerShdw>
                </a:effectLst>
              </a:rPr>
              <a:t>) </a:t>
            </a:r>
            <a:r>
              <a:rPr lang="it-IT" sz="2000" b="1" dirty="0">
                <a:effectLst>
                  <a:outerShdw blurRad="38100" dist="38100" dir="2700000" algn="tl">
                    <a:srgbClr val="000000">
                      <a:alpha val="43137"/>
                    </a:srgbClr>
                  </a:outerShdw>
                </a:effectLst>
              </a:rPr>
              <a:t>è il documento che il governo italiano ha predisposto per illustrare alla commissione europea come il nostro paese intende investire i fondi che arriveranno nell’ambito del programma </a:t>
            </a:r>
            <a:r>
              <a:rPr lang="it-IT" sz="2000" b="1" dirty="0">
                <a:solidFill>
                  <a:srgbClr val="FF0000"/>
                </a:solidFill>
                <a:effectLst>
                  <a:outerShdw blurRad="38100" dist="38100" dir="2700000" algn="tl">
                    <a:srgbClr val="000000">
                      <a:alpha val="43137"/>
                    </a:srgbClr>
                  </a:outerShdw>
                </a:effectLst>
              </a:rPr>
              <a:t>Next Generation Eu</a:t>
            </a:r>
          </a:p>
          <a:p>
            <a:pPr marL="0" indent="0" algn="just">
              <a:lnSpc>
                <a:spcPct val="100000"/>
              </a:lnSpc>
              <a:spcBef>
                <a:spcPts val="0"/>
              </a:spcBef>
            </a:pPr>
            <a:endParaRPr lang="it-IT" sz="2000" b="1" dirty="0">
              <a:effectLst>
                <a:outerShdw blurRad="38100" dist="38100" dir="2700000" algn="tl">
                  <a:srgbClr val="000000">
                    <a:alpha val="43137"/>
                  </a:srgbClr>
                </a:outerShdw>
              </a:effectLst>
            </a:endParaRPr>
          </a:p>
        </p:txBody>
      </p:sp>
      <p:pic>
        <p:nvPicPr>
          <p:cNvPr id="6" name="Immagine 5">
            <a:extLst>
              <a:ext uri="{FF2B5EF4-FFF2-40B4-BE49-F238E27FC236}">
                <a16:creationId xmlns:a16="http://schemas.microsoft.com/office/drawing/2014/main" id="{E1F00E08-AC58-39D4-CA7B-A3FA0D183EB6}"/>
              </a:ext>
            </a:extLst>
          </p:cNvPr>
          <p:cNvPicPr>
            <a:picLocks noChangeAspect="1"/>
          </p:cNvPicPr>
          <p:nvPr/>
        </p:nvPicPr>
        <p:blipFill>
          <a:blip r:embed="rId2"/>
          <a:stretch>
            <a:fillRect/>
          </a:stretch>
        </p:blipFill>
        <p:spPr>
          <a:xfrm>
            <a:off x="6639495" y="467949"/>
            <a:ext cx="1646063" cy="1127858"/>
          </a:xfrm>
          <a:prstGeom prst="rect">
            <a:avLst/>
          </a:prstGeom>
        </p:spPr>
      </p:pic>
    </p:spTree>
    <p:extLst>
      <p:ext uri="{BB962C8B-B14F-4D97-AF65-F5344CB8AC3E}">
        <p14:creationId xmlns:p14="http://schemas.microsoft.com/office/powerpoint/2010/main" val="3688439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e">
  <a:themeElements>
    <a:clrScheme name="Ione">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e">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e">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1387</TotalTime>
  <Words>2045</Words>
  <Application>Microsoft Office PowerPoint</Application>
  <PresentationFormat>Presentazione su schermo (4:3)</PresentationFormat>
  <Paragraphs>148</Paragraphs>
  <Slides>22</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22</vt:i4>
      </vt:variant>
    </vt:vector>
  </HeadingPairs>
  <TitlesOfParts>
    <vt:vector size="26" baseType="lpstr">
      <vt:lpstr>Berlin Sans FB Demi</vt:lpstr>
      <vt:lpstr>Century Gothic</vt:lpstr>
      <vt:lpstr>Wingdings 3</vt:lpstr>
      <vt:lpstr>Ione</vt:lpstr>
      <vt:lpstr>progettazione europea  Storia, informazioni, tipologia dei bandi,  cosa è utile sapere  e dove cercare</vt:lpstr>
      <vt:lpstr>progettazione europea </vt:lpstr>
      <vt:lpstr>progettazione europea </vt:lpstr>
      <vt:lpstr>progettazione europea </vt:lpstr>
      <vt:lpstr>progettazione europea </vt:lpstr>
      <vt:lpstr>progettazione europea </vt:lpstr>
      <vt:lpstr>progettazione europea </vt:lpstr>
      <vt:lpstr>progettazione europea </vt:lpstr>
      <vt:lpstr>progettazione europea </vt:lpstr>
      <vt:lpstr>progettazione europea </vt:lpstr>
      <vt:lpstr>Presentazione standard di PowerPoint</vt:lpstr>
      <vt:lpstr>progettazione europea </vt:lpstr>
      <vt:lpstr>progettazione europea </vt:lpstr>
      <vt:lpstr>progettazione europea </vt:lpstr>
      <vt:lpstr>progettazione europea </vt:lpstr>
      <vt:lpstr>progettazione europea </vt:lpstr>
      <vt:lpstr>progettazione europea </vt:lpstr>
      <vt:lpstr>progettazione europea </vt:lpstr>
      <vt:lpstr>progettazione europea </vt:lpstr>
      <vt:lpstr>progettazione europea </vt:lpstr>
      <vt:lpstr>progettazione europea </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Evoluzione della progettazione europea  cosa ci si aspetta da un progetto  Gli aspetti socio politici dietro ai programmi europei</dc:title>
  <dc:creator>Adriana</dc:creator>
  <cp:lastModifiedBy>Adriana</cp:lastModifiedBy>
  <cp:revision>11</cp:revision>
  <dcterms:created xsi:type="dcterms:W3CDTF">2023-10-01T12:05:59Z</dcterms:created>
  <dcterms:modified xsi:type="dcterms:W3CDTF">2024-10-03T22:43:16Z</dcterms:modified>
</cp:coreProperties>
</file>