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5" r:id="rId2"/>
    <p:sldMasterId id="2147483667" r:id="rId3"/>
    <p:sldMasterId id="2147483690" r:id="rId4"/>
    <p:sldMasterId id="2147483666" r:id="rId5"/>
  </p:sldMasterIdLst>
  <p:notesMasterIdLst>
    <p:notesMasterId r:id="rId17"/>
  </p:notesMasterIdLst>
  <p:sldIdLst>
    <p:sldId id="324" r:id="rId6"/>
    <p:sldId id="304" r:id="rId7"/>
    <p:sldId id="300" r:id="rId8"/>
    <p:sldId id="325" r:id="rId9"/>
    <p:sldId id="326" r:id="rId10"/>
    <p:sldId id="327" r:id="rId11"/>
    <p:sldId id="328" r:id="rId12"/>
    <p:sldId id="330" r:id="rId13"/>
    <p:sldId id="329" r:id="rId14"/>
    <p:sldId id="332" r:id="rId15"/>
    <p:sldId id="289" r:id="rId16"/>
  </p:sldIdLst>
  <p:sldSz cx="12192000" cy="6858000"/>
  <p:notesSz cx="6858000" cy="9144000"/>
  <p:embeddedFontLst>
    <p:embeddedFont>
      <p:font typeface="Blogger Sans" panose="02000506030000020004" charset="0"/>
      <p:regular r:id="rId18"/>
      <p:bold r:id="rId19"/>
      <p:italic r:id="rId20"/>
      <p:boldItalic r:id="rId21"/>
    </p:embeddedFont>
    <p:embeddedFont>
      <p:font typeface="Blogger Sans Medium" panose="02000506030000020004" charset="0"/>
      <p:regular r:id="rId22"/>
      <p:italic r:id="rId23"/>
    </p:embeddedFont>
  </p:embeddedFontLst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6"/>
    <a:srgbClr val="395AE7"/>
    <a:srgbClr val="FFFFFF"/>
    <a:srgbClr val="64B4E6"/>
    <a:srgbClr val="FFCC00"/>
    <a:srgbClr val="000000"/>
    <a:srgbClr val="006DA7"/>
    <a:srgbClr val="003399"/>
    <a:srgbClr val="FFF200"/>
    <a:srgbClr val="00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 autoAdjust="0"/>
    <p:restoredTop sz="93907" autoAdjust="0"/>
  </p:normalViewPr>
  <p:slideViewPr>
    <p:cSldViewPr snapToGrid="0">
      <p:cViewPr varScale="1">
        <p:scale>
          <a:sx n="108" d="100"/>
          <a:sy n="108" d="100"/>
        </p:scale>
        <p:origin x="570" y="318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7291-92FF-4822-B10A-9C364A5BF47B}" type="datetimeFigureOut">
              <a:rPr lang="en-IE" smtClean="0"/>
              <a:t>05/06/2025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DE34A-DA7C-4CBF-A4AF-0F0607A25A30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2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3B45B71-28F0-9E21-1A8E-B5EC1C00FA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DE7C326-C8F2-B72C-401F-98E42A0C6A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0830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32E6198D-AF67-4A00-E163-A574861AD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216FA8-65BE-F231-1BAB-DD8AE089A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D44D3FAA-1807-5C44-9008-1AB6810BC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711249"/>
            <a:ext cx="10979999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2243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6087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608302-573D-415A-9092-1F825377E5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3235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8A52C-711A-DB4F-DDED-8177C86586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3501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DDC7AA9E-C5C1-2F19-246A-099B5852E9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4FF617-6A45-8AEE-52B9-F09358386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877AEC2C-A52B-A78E-2510-C7183ECA89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9DD935F-40C4-B684-9804-41F82CA62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 with background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030B65-D871-6685-F387-A818A3BC9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540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02304 h 6858000"/>
              <a:gd name="connsiteX5" fmla="*/ 305987 w 12192000"/>
              <a:gd name="connsiteY5" fmla="*/ 1412667 h 6858000"/>
              <a:gd name="connsiteX6" fmla="*/ 614463 w 12192000"/>
              <a:gd name="connsiteY6" fmla="*/ 1416329 h 6858000"/>
              <a:gd name="connsiteX7" fmla="*/ 3604121 w 12192000"/>
              <a:gd name="connsiteY7" fmla="*/ 681651 h 6858000"/>
              <a:gd name="connsiteX8" fmla="*/ 4969651 w 12192000"/>
              <a:gd name="connsiteY8" fmla="*/ 56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540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02304"/>
                </a:lnTo>
                <a:lnTo>
                  <a:pt x="305987" y="1412667"/>
                </a:lnTo>
                <a:cubicBezTo>
                  <a:pt x="412669" y="1415130"/>
                  <a:pt x="515412" y="1416329"/>
                  <a:pt x="614463" y="1416329"/>
                </a:cubicBezTo>
                <a:cubicBezTo>
                  <a:pt x="2291008" y="1416329"/>
                  <a:pt x="2905944" y="1072346"/>
                  <a:pt x="3604121" y="681651"/>
                </a:cubicBezTo>
                <a:cubicBezTo>
                  <a:pt x="3969583" y="477192"/>
                  <a:pt x="4369836" y="253176"/>
                  <a:pt x="4969651" y="564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0161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B3498BD0-1186-0048-B30A-5C6ECD4ED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9B896F6-1CA7-5AC9-A19C-9845CF79F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8E06566-DC27-C93F-85EA-7C1A37CF8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A4D6-462B-8081-079F-CE2A2944686F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7F05B6-3A55-19C8-FA08-A6B02ACAC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19BD76A8-CA47-21DA-B33E-666689D068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2873E771-976F-D308-C08F-0A46415E32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BAD1F60-6B1F-2828-A70D-23289534E1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4C7A0AF-AFD3-A228-FE34-11855012BD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A02CCEE-7792-AD7E-06DA-6923894E1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92445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7F39D-B3C2-DC88-C102-F4DD6D39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C1C0CB-A468-C541-B1E4-8C494610C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683500"/>
            <a:ext cx="5284054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9733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12F801-9558-A127-1A06-894F350F6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2326 w 12192000"/>
              <a:gd name="connsiteY3" fmla="*/ 6858000 h 6858000"/>
              <a:gd name="connsiteX4" fmla="*/ 4963348 w 12192000"/>
              <a:gd name="connsiteY4" fmla="*/ 6800187 h 6858000"/>
              <a:gd name="connsiteX5" fmla="*/ 3597818 w 12192000"/>
              <a:gd name="connsiteY5" fmla="*/ 6174937 h 6858000"/>
              <a:gd name="connsiteX6" fmla="*/ 608160 w 12192000"/>
              <a:gd name="connsiteY6" fmla="*/ 5440259 h 6858000"/>
              <a:gd name="connsiteX7" fmla="*/ 299684 w 12192000"/>
              <a:gd name="connsiteY7" fmla="*/ 5443921 h 6858000"/>
              <a:gd name="connsiteX8" fmla="*/ 0 w 12192000"/>
              <a:gd name="connsiteY8" fmla="*/ 5454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2326" y="6858000"/>
                </a:lnTo>
                <a:lnTo>
                  <a:pt x="4963348" y="6800187"/>
                </a:lnTo>
                <a:cubicBezTo>
                  <a:pt x="4363533" y="6603412"/>
                  <a:pt x="3963280" y="6379396"/>
                  <a:pt x="3597818" y="6174937"/>
                </a:cubicBezTo>
                <a:cubicBezTo>
                  <a:pt x="2899641" y="5784242"/>
                  <a:pt x="2284705" y="5440259"/>
                  <a:pt x="608160" y="5440259"/>
                </a:cubicBezTo>
                <a:cubicBezTo>
                  <a:pt x="509109" y="5440259"/>
                  <a:pt x="406366" y="5441458"/>
                  <a:pt x="299684" y="5443921"/>
                </a:cubicBezTo>
                <a:lnTo>
                  <a:pt x="0" y="54540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D9E2A-F0FF-A687-EB13-2DEAF4CFD4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8066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23EA9F57-52E3-87CF-357D-EF89368525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83400"/>
          </a:xfrm>
          <a:custGeom>
            <a:avLst/>
            <a:gdLst>
              <a:gd name="connsiteX0" fmla="*/ 0 w 12192000"/>
              <a:gd name="connsiteY0" fmla="*/ 0 h 6883400"/>
              <a:gd name="connsiteX1" fmla="*/ 12192000 w 12192000"/>
              <a:gd name="connsiteY1" fmla="*/ 0 h 6883400"/>
              <a:gd name="connsiteX2" fmla="*/ 12192000 w 12192000"/>
              <a:gd name="connsiteY2" fmla="*/ 5457227 h 6883400"/>
              <a:gd name="connsiteX3" fmla="*/ 11887597 w 12192000"/>
              <a:gd name="connsiteY3" fmla="*/ 5446918 h 6883400"/>
              <a:gd name="connsiteX4" fmla="*/ 11579121 w 12192000"/>
              <a:gd name="connsiteY4" fmla="*/ 5443255 h 6883400"/>
              <a:gd name="connsiteX5" fmla="*/ 8589463 w 12192000"/>
              <a:gd name="connsiteY5" fmla="*/ 6177933 h 6883400"/>
              <a:gd name="connsiteX6" fmla="*/ 7223933 w 12192000"/>
              <a:gd name="connsiteY6" fmla="*/ 6803183 h 6883400"/>
              <a:gd name="connsiteX7" fmla="*/ 6961722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0" y="0"/>
                </a:moveTo>
                <a:lnTo>
                  <a:pt x="12192000" y="0"/>
                </a:lnTo>
                <a:lnTo>
                  <a:pt x="12192000" y="5457227"/>
                </a:lnTo>
                <a:lnTo>
                  <a:pt x="11887597" y="5446918"/>
                </a:lnTo>
                <a:cubicBezTo>
                  <a:pt x="11780915" y="5444454"/>
                  <a:pt x="11678172" y="5443255"/>
                  <a:pt x="11579121" y="5443255"/>
                </a:cubicBezTo>
                <a:cubicBezTo>
                  <a:pt x="9902576" y="5443255"/>
                  <a:pt x="9287640" y="5787238"/>
                  <a:pt x="8589463" y="6177933"/>
                </a:cubicBezTo>
                <a:cubicBezTo>
                  <a:pt x="8224002" y="6382392"/>
                  <a:pt x="7823749" y="6606408"/>
                  <a:pt x="7223933" y="6803183"/>
                </a:cubicBezTo>
                <a:lnTo>
                  <a:pt x="6961722" y="6883400"/>
                </a:lnTo>
                <a:lnTo>
                  <a:pt x="0" y="688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FAF12-0C9E-F4C1-CE36-476CDB17C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61985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</p:spTree>
    <p:extLst>
      <p:ext uri="{BB962C8B-B14F-4D97-AF65-F5344CB8AC3E}">
        <p14:creationId xmlns:p14="http://schemas.microsoft.com/office/powerpoint/2010/main" val="3935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1F5215E-859B-0D19-DD1C-8B2212CBBA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241" y="3400214"/>
            <a:ext cx="921798" cy="921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9238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9238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80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234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34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278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1D5E704-C9FF-3BB7-B4E4-50E9992E7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B56802-BC99-A7DB-D256-E14C1B9FD98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8C39D98-4355-AF83-4A19-0E3108364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1F65D960-8649-FF58-47B0-209FD40F7C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DB93C1AD-8766-2E98-510C-BB279D1BD9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48CE4EEC-2117-3C0B-CAF5-AAA45A472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0D90D07-5D69-D8E0-784D-9ABCEF8D3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351FCF7-E9A9-B623-5ED7-C2F8FF6A2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6297294-3140-20BD-7994-0CD8247DE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7648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EEC97EA-26E1-3370-EFB3-B20679185F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5665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6985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D14BB10-10DB-4DCC-822F-0150289579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451800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2BE92-AB5C-5E96-644A-172D18D962D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F4FCD35-FF9C-E58A-8D30-FBF35EE61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F48F743-0CD8-A3BE-215E-A62BF01205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49477DE-E85F-89FE-27CD-FE8781B6E1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81B61C6-4C07-2FE0-0EF8-EF1CC6B6B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F1906BB-471B-FEAB-E389-F7C79671B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CC40BCB-C097-E30D-7E1D-EC9896D8EF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3CCCBE-401E-DAC6-532B-DF2CF6A37F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4451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DD906B-B0C7-E61B-F500-6BC3679F2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2468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2861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E82CB-CA51-DDAB-1928-E20436008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23156C-084E-FAE2-C86F-28D3FFCE9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086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3AB58D-2650-D511-F6F0-01D872333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59FBD4-FF49-C3FF-AEF9-42F76101E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4632876"/>
            <a:ext cx="2225124" cy="2225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32088F-82E9-A921-6159-8C2CF4766D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1183" y="4632876"/>
            <a:ext cx="2225124" cy="22251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04F4B1-B6B8-B041-BC1D-064C528C58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500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1D5C66-9D6E-B16B-60DE-EBB0CA8CB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8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60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7" r:id="rId2"/>
    <p:sldLayoutId id="2147483679" r:id="rId3"/>
    <p:sldLayoutId id="2147483689" r:id="rId4"/>
    <p:sldLayoutId id="2147483668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BEE346-2B19-6F7A-3E15-D6F71DEE16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1785535"/>
            <a:ext cx="12200467" cy="5082755"/>
          </a:xfr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61FAA6-1A81-3340-1332-4559B190C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F9DDEC7F-907A-B4BE-3944-2345DF1F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789" y="3563786"/>
            <a:ext cx="6307225" cy="1848517"/>
          </a:xfrm>
        </p:spPr>
        <p:txBody>
          <a:bodyPr/>
          <a:lstStyle/>
          <a:p>
            <a:r>
              <a:rPr lang="en-GB" sz="4800" dirty="0">
                <a:solidFill>
                  <a:schemeClr val="bg1"/>
                </a:solidFill>
              </a:rPr>
              <a:t>EEN-POWER-HER 2025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23</a:t>
            </a:r>
            <a:r>
              <a:rPr lang="en-GB" sz="2000" baseline="30000" dirty="0">
                <a:solidFill>
                  <a:schemeClr val="bg1"/>
                </a:solidFill>
              </a:rPr>
              <a:t>rd</a:t>
            </a:r>
            <a:r>
              <a:rPr lang="en-GB" sz="2000" dirty="0">
                <a:solidFill>
                  <a:schemeClr val="bg1"/>
                </a:solidFill>
              </a:rPr>
              <a:t> September 2025   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 </a:t>
            </a:r>
            <a:endParaRPr lang="en-GB" sz="4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4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EC063-DC26-95C0-DF8E-6FDF709E7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3A892BA5-DBA0-5A27-9BE1-260C8F1A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C59F2C-6047-1635-FA83-D9972F569CAF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BA2F9-43E0-B0DD-14D5-E2BBCC03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Your funding needs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2523160-7D7B-0124-CB0F-CBC951B4BA94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2024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0DDE3F-3CF3-C09B-BC65-F365792C56C0}"/>
              </a:ext>
            </a:extLst>
          </p:cNvPr>
          <p:cNvSpPr txBox="1"/>
          <p:nvPr/>
        </p:nvSpPr>
        <p:spPr>
          <a:xfrm>
            <a:off x="606000" y="1988457"/>
            <a:ext cx="8419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How much is the company looking for?</a:t>
            </a:r>
            <a:b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What are you planning to do with the money?</a:t>
            </a:r>
            <a:b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What is a potential exit strategy?</a:t>
            </a:r>
            <a:b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Does the team plan other investment rounds in the future? 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1E07-D6BC-BF49-9D22-3AC6FB649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DB339D-C74F-30FD-8190-6E525C543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04015-097F-00E5-3CBD-74BB22E076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CACDCA-21A1-26B3-BD1E-9DA9681441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1D4DC8-7273-F8AA-4CF9-C601825D95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09238" y="3640644"/>
            <a:ext cx="3718725" cy="199879"/>
          </a:xfrm>
        </p:spPr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BA190E-980F-584A-7A64-D684BBFBF1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09238" y="3881074"/>
            <a:ext cx="3718725" cy="199879"/>
          </a:xfrm>
        </p:spPr>
        <p:txBody>
          <a:bodyPr/>
          <a:lstStyle/>
          <a:p>
            <a:endParaRPr lang="en-GB" sz="1600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0B380E-A38D-04D0-61FE-9A504509E7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7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uesta de sol en la playa con olas chocando">
            <a:extLst>
              <a:ext uri="{FF2B5EF4-FFF2-40B4-BE49-F238E27FC236}">
                <a16:creationId xmlns:a16="http://schemas.microsoft.com/office/drawing/2014/main" id="{A996E9BF-4B81-0F45-A97D-BCCB66C7D56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/>
          <a:stretch/>
        </p:blipFill>
        <p:spPr>
          <a:xfrm>
            <a:off x="6096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3006F2-9441-DD4C-B6DA-70E6C242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18" y="149103"/>
            <a:ext cx="6810800" cy="149480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Company Name:</a:t>
            </a:r>
            <a:br>
              <a:rPr lang="en-GB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</a:br>
            <a:r>
              <a:rPr lang="en-GB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Motto:</a:t>
            </a:r>
            <a:endParaRPr lang="en-GB" b="0" noProof="0" dirty="0">
              <a:solidFill>
                <a:schemeClr val="bg1"/>
              </a:solidFill>
              <a:latin typeface="Blogger Sans Medium" panose="02000506030000020004" pitchFamily="50" charset="0"/>
              <a:ea typeface="Blogger Sans Medium" panose="02000506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3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5696090-C004-4653-19E3-2E121D46E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D702B1-0D1A-F6E0-4257-89454ADE80C2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BC5A8-6CB9-2F47-A80C-6CA8851D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About the problem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E894C69-D51D-B69E-04C5-A6CCD3751A02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2024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21DE8F-58E8-AFEA-AA9F-1758B700E424}"/>
              </a:ext>
            </a:extLst>
          </p:cNvPr>
          <p:cNvSpPr txBox="1"/>
          <p:nvPr/>
        </p:nvSpPr>
        <p:spPr>
          <a:xfrm>
            <a:off x="606000" y="2164261"/>
            <a:ext cx="60944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Present the problem you identified in the market.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Catch the attention of investors by being clear and concise.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Add key numbers and your sources.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59822-EB4B-75F2-311D-641162AC4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DA2045C-14F1-A960-7171-AEA15ACF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97FB49-E70A-BAA8-8985-D1629BBB9F2C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E0348-40D7-02F8-81E5-2223D0B9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Your</a:t>
            </a:r>
            <a:r>
              <a:rPr lang="en-GB" noProof="0" dirty="0"/>
              <a:t> solution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EB594F-BCBB-04E1-E771-43FB88025CDC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2024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F6B43A-309D-0BF9-5F18-491FD5C950AC}"/>
              </a:ext>
            </a:extLst>
          </p:cNvPr>
          <p:cNvSpPr txBox="1"/>
          <p:nvPr/>
        </p:nvSpPr>
        <p:spPr>
          <a:xfrm>
            <a:off x="505206" y="1915775"/>
            <a:ext cx="609447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What solution are you offering to address the market problem?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What will the market look like once your solution has been implemented?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 If </a:t>
            </a:r>
            <a:r>
              <a:rPr lang="en-U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appl</a:t>
            </a:r>
            <a:r>
              <a:rPr lang="en-US" sz="1400" b="0" i="0" u="none" strike="noStrike" baseline="0" dirty="0" err="1">
                <a:solidFill>
                  <a:srgbClr val="5E514D"/>
                </a:solidFill>
                <a:latin typeface="Arial" panose="020B0604020202020204" pitchFamily="34" charset="0"/>
              </a:rPr>
              <a:t>Put</a:t>
            </a:r>
            <a:r>
              <a:rPr lang="en-US" sz="1400" b="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 forward your technology, patents, your technology readiness levels… </a:t>
            </a:r>
          </a:p>
        </p:txBody>
      </p:sp>
    </p:spTree>
    <p:extLst>
      <p:ext uri="{BB962C8B-B14F-4D97-AF65-F5344CB8AC3E}">
        <p14:creationId xmlns:p14="http://schemas.microsoft.com/office/powerpoint/2010/main" val="167285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F65E8-5DD4-033A-965D-6B4EC4B8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CBBAAD9-2274-7019-C424-F5B6EE90E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C07225-C718-59B0-C4BA-701698EFC376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EFBA1-8482-A91D-3CE1-0E4B0664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Addressable market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CD55E72-15CE-97AF-C7BD-28378B1296D1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2024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A2D6C2-2BFD-CF4F-FD55-C2000433B994}"/>
              </a:ext>
            </a:extLst>
          </p:cNvPr>
          <p:cNvSpPr txBox="1"/>
          <p:nvPr/>
        </p:nvSpPr>
        <p:spPr>
          <a:xfrm>
            <a:off x="386334" y="1808262"/>
            <a:ext cx="741349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2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Which markets (or segments) are to be targeted? why is your market segment relevant? 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Is the market growing fast ? </a:t>
            </a:r>
            <a:r>
              <a:rPr lang="es-E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Add</a:t>
            </a:r>
            <a:r>
              <a:rPr lang="es-ES" sz="1400" dirty="0">
                <a:solidFill>
                  <a:srgbClr val="5E514D"/>
                </a:solidFill>
                <a:latin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numbers</a:t>
            </a:r>
            <a:r>
              <a:rPr lang="es-ES" sz="1400" dirty="0">
                <a:solidFill>
                  <a:srgbClr val="5E514D"/>
                </a:solidFill>
                <a:latin typeface="Arial" panose="020B0604020202020204" pitchFamily="34" charset="0"/>
              </a:rPr>
              <a:t> and </a:t>
            </a:r>
            <a:r>
              <a:rPr lang="es-ES" sz="1400" dirty="0" err="1">
                <a:solidFill>
                  <a:srgbClr val="5E514D"/>
                </a:solidFill>
                <a:latin typeface="Arial" panose="020B0604020202020204" pitchFamily="34" charset="0"/>
              </a:rPr>
              <a:t>forecasts</a:t>
            </a:r>
            <a:r>
              <a:rPr lang="es-ES" sz="1400" dirty="0">
                <a:solidFill>
                  <a:srgbClr val="5E514D"/>
                </a:solidFill>
                <a:latin typeface="Arial" panose="020B0604020202020204" pitchFamily="34" charset="0"/>
              </a:rPr>
              <a:t> !</a:t>
            </a:r>
          </a:p>
          <a:p>
            <a:endParaRPr lang="en-US" sz="1400" u="sng" dirty="0">
              <a:solidFill>
                <a:srgbClr val="5E514D"/>
              </a:solidFill>
              <a:latin typeface="Arial" panose="020B0604020202020204" pitchFamily="34" charset="0"/>
            </a:endParaRPr>
          </a:p>
          <a:p>
            <a:r>
              <a:rPr lang="en-US" sz="1400" u="sng" dirty="0">
                <a:solidFill>
                  <a:srgbClr val="5E514D"/>
                </a:solidFill>
                <a:latin typeface="Arial" panose="020B0604020202020204" pitchFamily="34" charset="0"/>
              </a:rPr>
              <a:t>Total Available Market: </a:t>
            </a: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total market demand for a good or service.</a:t>
            </a:r>
          </a:p>
          <a:p>
            <a:r>
              <a:rPr lang="en-US" sz="1400" u="sng" dirty="0">
                <a:solidFill>
                  <a:srgbClr val="5E514D"/>
                </a:solidFill>
                <a:latin typeface="Arial" panose="020B0604020202020204" pitchFamily="34" charset="0"/>
              </a:rPr>
              <a:t>Serviceable Available Market</a:t>
            </a: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: the market segment targeted by your products and/or services, in your geographic scope.</a:t>
            </a:r>
          </a:p>
          <a:p>
            <a:r>
              <a:rPr lang="en-US" sz="1400" u="sng" dirty="0">
                <a:solidFill>
                  <a:srgbClr val="5E514D"/>
                </a:solidFill>
                <a:latin typeface="Arial" panose="020B0604020202020204" pitchFamily="34" charset="0"/>
              </a:rPr>
              <a:t>Serviceable Obtainable Market</a:t>
            </a:r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: the share of SAM you would like to take up.</a:t>
            </a:r>
          </a:p>
          <a:p>
            <a:endParaRPr lang="en-U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C822-F93F-1417-64C7-48FF54C1E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CE617F9-E562-488E-1D17-3C5BC1180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E24F5F-6E80-01CD-209B-A9B711A34A88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3BB5E-8387-2C23-1B54-823669D6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Business model</a:t>
            </a:r>
            <a:endParaRPr lang="en-GB" noProof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4C22A4F-4BF4-D3F6-4DED-079605AF969B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2024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B1B1CC-4FDE-3C3A-E2BD-FF57AF143298}"/>
              </a:ext>
            </a:extLst>
          </p:cNvPr>
          <p:cNvSpPr txBox="1"/>
          <p:nvPr/>
        </p:nvSpPr>
        <p:spPr>
          <a:xfrm>
            <a:off x="496062" y="1988457"/>
            <a:ext cx="7724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B2B, B2C, B2B2C…How do you sign up new customers? How do you monetize (Goods, Licenses, </a:t>
            </a:r>
            <a:r>
              <a:rPr lang="en-US" sz="1400" i="0" u="none" strike="noStrike" baseline="0" dirty="0" err="1">
                <a:solidFill>
                  <a:srgbClr val="5E514D"/>
                </a:solidFill>
                <a:latin typeface="Arial" panose="020B0604020202020204" pitchFamily="34" charset="0"/>
              </a:rPr>
              <a:t>Saas</a:t>
            </a:r>
            <a:r>
              <a:rPr lang="en-US" sz="140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, </a:t>
            </a:r>
            <a:r>
              <a:rPr lang="en-US" sz="1400" i="0" u="none" strike="noStrike" baseline="0" dirty="0" err="1">
                <a:solidFill>
                  <a:srgbClr val="5E514D"/>
                </a:solidFill>
                <a:latin typeface="Arial" panose="020B0604020202020204" pitchFamily="34" charset="0"/>
              </a:rPr>
              <a:t>Fremium</a:t>
            </a:r>
            <a:r>
              <a:rPr lang="en-US" sz="1400" i="0" u="none" strike="noStrike" baseline="0" dirty="0">
                <a:solidFill>
                  <a:srgbClr val="5E514D"/>
                </a:solidFill>
                <a:latin typeface="Arial" panose="020B0604020202020204" pitchFamily="34" charset="0"/>
              </a:rPr>
              <a:t>, advertising? What distribution channels you use?   Key partners..                                                                                                                                                                                                                                                                         Show if the company uses digital technologies, If the company contributes to sustainability and how..</a:t>
            </a:r>
            <a:endParaRPr lang="es-ES" sz="1400" i="0" u="none" strike="noStrike" baseline="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3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C15C-5C9A-B4B7-71B5-C54B9F75C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1A80E1E-D1BB-FA8C-30AE-6649124C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D61260-DE90-80D8-E44A-55D72F31EE1C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77199-13D9-8C53-ED30-599198B7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Competition</a:t>
            </a:r>
            <a:endParaRPr lang="en-GB" noProof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501BE84-14C5-86A3-A7C8-073BF18F903F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2024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7E779F-1C62-1EF3-C022-CE2C2020CDA7}"/>
              </a:ext>
            </a:extLst>
          </p:cNvPr>
          <p:cNvSpPr txBox="1"/>
          <p:nvPr/>
        </p:nvSpPr>
        <p:spPr>
          <a:xfrm>
            <a:off x="459486" y="1594874"/>
            <a:ext cx="75415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S" sz="16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Explain your position in the market and why your product / service is better than your competitors’.</a:t>
            </a:r>
          </a:p>
        </p:txBody>
      </p:sp>
    </p:spTree>
    <p:extLst>
      <p:ext uri="{BB962C8B-B14F-4D97-AF65-F5344CB8AC3E}">
        <p14:creationId xmlns:p14="http://schemas.microsoft.com/office/powerpoint/2010/main" val="137088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19ED9-9CDF-38C2-C158-5ACB5F37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7A3BF36-AAA5-3AB8-9227-EE4FB62A9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5EAC1-3E8C-2DFF-D210-9141100A7CD3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C9D2C-8C7C-893C-DCEC-A222089E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Your Team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7EDD4D1-F513-912F-E5F8-87E701D3D86F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2024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16E485-C473-4A7F-0306-86AC72780D70}"/>
              </a:ext>
            </a:extLst>
          </p:cNvPr>
          <p:cNvSpPr txBox="1"/>
          <p:nvPr/>
        </p:nvSpPr>
        <p:spPr>
          <a:xfrm>
            <a:off x="358902" y="1988457"/>
            <a:ext cx="8419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What are the key competences of your team? Is the team balanced? Are they full-time ? </a:t>
            </a: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We need inputs showing that the team will be able to execute the mission successfully.  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5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2C3C8-3C25-E77D-CA3B-CEA5960D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BED8DF3-D9A0-748C-4C51-2929E6E5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SMEs benefited from key</a:t>
            </a:r>
            <a:b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Network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E973C0-8D1F-23A8-4CA4-D7A5C7DD8492}"/>
              </a:ext>
            </a:extLst>
          </p:cNvPr>
          <p:cNvSpPr/>
          <p:nvPr/>
        </p:nvSpPr>
        <p:spPr>
          <a:xfrm>
            <a:off x="4495512" y="4960354"/>
            <a:ext cx="30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2008 - 2021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9F1E9-DAE0-69F1-8073-61AA05CB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Roadmap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9AFE13E-97A7-779D-4A9E-847A0ADEEDDC}"/>
              </a:ext>
            </a:extLst>
          </p:cNvPr>
          <p:cNvSpPr txBox="1">
            <a:spLocks/>
          </p:cNvSpPr>
          <p:nvPr/>
        </p:nvSpPr>
        <p:spPr>
          <a:xfrm>
            <a:off x="204890" y="390289"/>
            <a:ext cx="5965311" cy="711164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              </a:t>
            </a:r>
            <a:r>
              <a:rPr lang="en-GB" sz="1800" b="0" dirty="0" err="1">
                <a:solidFill>
                  <a:schemeClr val="bg1"/>
                </a:solidFill>
              </a:rPr>
              <a:t>EENpowerHER</a:t>
            </a:r>
            <a:r>
              <a:rPr lang="en-GB" sz="1800" b="0" dirty="0">
                <a:solidFill>
                  <a:schemeClr val="bg1"/>
                </a:solidFill>
              </a:rPr>
              <a:t> 2024</a:t>
            </a:r>
            <a:r>
              <a:rPr lang="en-GB" sz="1800" b="0" dirty="0"/>
              <a:t> </a:t>
            </a:r>
            <a:br>
              <a:rPr lang="en-GB" sz="4800" dirty="0"/>
            </a:br>
            <a:r>
              <a:rPr lang="en-GB" sz="48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DC7FC8-42A9-7B62-5A46-EFA0779ED2B6}"/>
              </a:ext>
            </a:extLst>
          </p:cNvPr>
          <p:cNvSpPr txBox="1"/>
          <p:nvPr/>
        </p:nvSpPr>
        <p:spPr>
          <a:xfrm>
            <a:off x="486918" y="1821165"/>
            <a:ext cx="84193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5E514D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5E514D"/>
                </a:solidFill>
                <a:latin typeface="Arial" panose="020B0604020202020204" pitchFamily="34" charset="0"/>
              </a:rPr>
              <a:t>Money raised so far, sales figures, projections (what are the results so far?) What is the timeline and milestones to date?. A few metrics (actual and/or expected) are very much welcome, also  highlight patents, developments so far, partnerships, awards etc. publicity. First users, success stories and/or testimonials. Nice to have some figures, e.g. sales projections, investment needs...</a:t>
            </a:r>
            <a:endParaRPr lang="es-ES" sz="1400" dirty="0">
              <a:solidFill>
                <a:srgbClr val="5E51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454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EN Colours">
      <a:dk1>
        <a:srgbClr val="00587C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with backgrou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Blogger Sans Medium</vt:lpstr>
      <vt:lpstr>Arial</vt:lpstr>
      <vt:lpstr>Blogger Sans</vt:lpstr>
      <vt:lpstr>Calibri</vt:lpstr>
      <vt:lpstr>Cover</vt:lpstr>
      <vt:lpstr>Sections</vt:lpstr>
      <vt:lpstr>Content</vt:lpstr>
      <vt:lpstr>Content with background image</vt:lpstr>
      <vt:lpstr>Final slide</vt:lpstr>
      <vt:lpstr>EEN-POWER-HER 2025 23rd September 2025     </vt:lpstr>
      <vt:lpstr>Company Name: Motto:</vt:lpstr>
      <vt:lpstr>About the problem</vt:lpstr>
      <vt:lpstr>Your solution</vt:lpstr>
      <vt:lpstr>Addressable market</vt:lpstr>
      <vt:lpstr>Business model</vt:lpstr>
      <vt:lpstr>Competition</vt:lpstr>
      <vt:lpstr>Your Team</vt:lpstr>
      <vt:lpstr>Roadmap</vt:lpstr>
      <vt:lpstr>Your funding needs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PowerPoint Presentation</dc:title>
  <dc:creator>EISMEA Team</dc:creator>
  <cp:lastModifiedBy>Sperandio Caterina</cp:lastModifiedBy>
  <cp:revision>42</cp:revision>
  <dcterms:created xsi:type="dcterms:W3CDTF">2023-04-12T07:12:26Z</dcterms:created>
  <dcterms:modified xsi:type="dcterms:W3CDTF">2025-06-05T08:37:03Z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e545143c-4e5e-418e-8e9d-16225d304c25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2023-05-25T08:10:55Z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XPowerLiteLastOptimized">
    <vt:lpwstr>1155106</vt:lpwstr>
  </property>
  <property fmtid="{D5CDD505-2E9C-101B-9397-08002B2CF9AE}" pid="10" name="NXPowerLiteSettings">
    <vt:lpwstr>F7000400038000</vt:lpwstr>
  </property>
  <property fmtid="{D5CDD505-2E9C-101B-9397-08002B2CF9AE}" pid="11" name="NXPowerLiteVersion">
    <vt:lpwstr>S10.2.0</vt:lpwstr>
  </property>
</Properties>
</file>